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86" r:id="rId2"/>
    <p:sldId id="279" r:id="rId3"/>
    <p:sldId id="287" r:id="rId4"/>
    <p:sldId id="288" r:id="rId5"/>
    <p:sldId id="289" r:id="rId6"/>
    <p:sldId id="290" r:id="rId7"/>
    <p:sldId id="292" r:id="rId8"/>
    <p:sldId id="295" r:id="rId9"/>
    <p:sldId id="302" r:id="rId10"/>
    <p:sldId id="306" r:id="rId11"/>
    <p:sldId id="308" r:id="rId12"/>
    <p:sldId id="309" r:id="rId13"/>
    <p:sldId id="283" r:id="rId14"/>
    <p:sldId id="284" r:id="rId15"/>
    <p:sldId id="280" r:id="rId16"/>
    <p:sldId id="276" r:id="rId17"/>
    <p:sldId id="285" r:id="rId18"/>
    <p:sldId id="281" r:id="rId19"/>
    <p:sldId id="277" r:id="rId20"/>
    <p:sldId id="274" r:id="rId21"/>
    <p:sldId id="282" r:id="rId22"/>
    <p:sldId id="273" r:id="rId23"/>
    <p:sldId id="275" r:id="rId2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642"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A483448D-3A78-4528-A469-B745A65DA480}" type="slidenum">
              <a:rPr lang="en-US" smtClean="0"/>
              <a:pPr/>
              <a:t>‹#›</a:t>
            </a:fld>
            <a:endParaRPr lang="en-US"/>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8" name="Объект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5" name="Нижний колонтитул 4"/>
          <p:cNvSpPr>
            <a:spLocks noGrp="1"/>
          </p:cNvSpPr>
          <p:nvPr>
            <p:ph type="ftr" sz="quarter" idx="11"/>
          </p:nvPr>
        </p:nvSpPr>
        <p:spPr>
          <a:xfrm>
            <a:off x="800100" y="6172200"/>
            <a:ext cx="4000500" cy="457200"/>
          </a:xfrm>
        </p:spPr>
        <p:txBody>
          <a:bodyPr/>
          <a:lstStyle/>
          <a:p>
            <a:endParaRPr lang="en-US"/>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9" name="Объект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1" name="Объект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11" name="Объект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6" name="Нижний колонтитул 5"/>
          <p:cNvSpPr>
            <a:spLocks noGrp="1"/>
          </p:cNvSpPr>
          <p:nvPr>
            <p:ph type="ftr" sz="quarter" idx="11"/>
          </p:nvPr>
        </p:nvSpPr>
        <p:spPr>
          <a:xfrm>
            <a:off x="914400" y="6172200"/>
            <a:ext cx="3886200" cy="457200"/>
          </a:xfrm>
        </p:spPr>
        <p:txBody>
          <a:bodyPr/>
          <a:lstStyle/>
          <a:p>
            <a:endParaRPr lang="en-US"/>
          </a:p>
        </p:txBody>
      </p:sp>
      <p:sp>
        <p:nvSpPr>
          <p:cNvPr id="7" name="Номер слайда 6"/>
          <p:cNvSpPr>
            <a:spLocks noGrp="1"/>
          </p:cNvSpPr>
          <p:nvPr>
            <p:ph type="sldNum" sz="quarter" idx="12"/>
          </p:nvPr>
        </p:nvSpPr>
        <p:spPr>
          <a:xfrm>
            <a:off x="146304" y="6208776"/>
            <a:ext cx="457200" cy="457200"/>
          </a:xfrm>
        </p:spPr>
        <p:txBody>
          <a:bodyPr/>
          <a:lstStyle/>
          <a:p>
            <a:fld id="{A483448D-3A78-4528-A469-B745A65DA480}" type="slidenum">
              <a:rPr lang="en-US" smtClean="0"/>
              <a:pPr/>
              <a:t>‹#›</a:t>
            </a:fld>
            <a:endParaRPr lang="en-US"/>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12/11/2025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088" y="260350"/>
            <a:ext cx="7924800" cy="1439863"/>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755650" y="1916113"/>
            <a:ext cx="8137525" cy="19653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755650" y="4033838"/>
            <a:ext cx="8137525" cy="19669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fld id="{91343D86-D365-4560-ABF8-A572319270F6}" type="datetime1">
              <a:rPr lang="ru-RU"/>
              <a:pPr>
                <a:defRPr/>
              </a:pPr>
              <a:t>11.12.2025</a:t>
            </a:fld>
            <a:endParaRPr lang="ru-RU"/>
          </a:p>
        </p:txBody>
      </p:sp>
      <p:sp>
        <p:nvSpPr>
          <p:cNvPr id="6" name="Rectangle 6"/>
          <p:cNvSpPr>
            <a:spLocks noGrp="1" noChangeArrowheads="1"/>
          </p:cNvSpPr>
          <p:nvPr>
            <p:ph type="ftr" sz="quarter" idx="11"/>
          </p:nvPr>
        </p:nvSpPr>
        <p:spPr>
          <a:ln/>
        </p:spPr>
        <p:txBody>
          <a:bodyPr/>
          <a:lstStyle>
            <a:lvl1pPr>
              <a:defRPr/>
            </a:lvl1pPr>
          </a:lstStyle>
          <a:p>
            <a:pPr>
              <a:defRPr/>
            </a:pPr>
            <a:r>
              <a:rPr lang="ru-RU"/>
              <a:t>copyright КазачковО.В., ПетрГУ </a:t>
            </a:r>
          </a:p>
        </p:txBody>
      </p:sp>
      <p:sp>
        <p:nvSpPr>
          <p:cNvPr id="7" name="Rectangle 7"/>
          <p:cNvSpPr>
            <a:spLocks noGrp="1" noChangeArrowheads="1"/>
          </p:cNvSpPr>
          <p:nvPr>
            <p:ph type="sldNum" sz="quarter" idx="12"/>
          </p:nvPr>
        </p:nvSpPr>
        <p:spPr>
          <a:ln/>
        </p:spPr>
        <p:txBody>
          <a:bodyPr/>
          <a:lstStyle>
            <a:lvl1pPr>
              <a:defRPr/>
            </a:lvl1pPr>
          </a:lstStyle>
          <a:p>
            <a:fld id="{52C4F93E-9F1E-4070-9E08-8E9D3BDF0C42}" type="slidenum">
              <a:rPr lang="ru-RU" altLang="ru-RU"/>
              <a:pPr/>
              <a:t>‹#›</a:t>
            </a:fld>
            <a:endParaRPr lang="ru-RU" altLang="ru-RU"/>
          </a:p>
        </p:txBody>
      </p:sp>
    </p:spTree>
    <p:extLst>
      <p:ext uri="{BB962C8B-B14F-4D97-AF65-F5344CB8AC3E}">
        <p14:creationId xmlns:p14="http://schemas.microsoft.com/office/powerpoint/2010/main" val="65595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EAF463A-BC7C-46EE-9F1E-7F377CCA4891}" type="datetimeFigureOut">
              <a:rPr lang="en-US" smtClean="0"/>
              <a:pPr/>
              <a:t>12/11/2025</a:t>
            </a:fld>
            <a:endParaRPr lang="en-US"/>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11200" y="304800"/>
            <a:ext cx="7772400" cy="1143000"/>
          </a:xfrm>
        </p:spPr>
        <p:txBody>
          <a:bodyPr/>
          <a:lstStyle/>
          <a:p>
            <a:pPr algn="ctr"/>
            <a:r>
              <a:rPr lang="ru-RU" b="1" dirty="0" smtClean="0">
                <a:solidFill>
                  <a:srgbClr val="FF0000"/>
                </a:solidFill>
              </a:rPr>
              <a:t>Штамповые стали</a:t>
            </a:r>
            <a:endParaRPr lang="ru-RU" b="1" dirty="0">
              <a:solidFill>
                <a:srgbClr val="FF0000"/>
              </a:solidFill>
            </a:endParaRPr>
          </a:p>
        </p:txBody>
      </p:sp>
      <p:pic>
        <p:nvPicPr>
          <p:cNvPr id="7" name="Содержимое 6" descr="a18f3c845b2561fcbd8f89595d6a1308.jpg"/>
          <p:cNvPicPr>
            <a:picLocks noGrp="1" noChangeAspect="1"/>
          </p:cNvPicPr>
          <p:nvPr>
            <p:ph idx="1"/>
          </p:nvPr>
        </p:nvPicPr>
        <p:blipFill>
          <a:blip r:embed="rId2"/>
          <a:stretch>
            <a:fillRect/>
          </a:stretch>
        </p:blipFill>
        <p:spPr>
          <a:xfrm>
            <a:off x="1752600" y="4191000"/>
            <a:ext cx="5689600" cy="2349500"/>
          </a:xfrm>
        </p:spPr>
      </p:pic>
      <p:sp>
        <p:nvSpPr>
          <p:cNvPr id="2" name="TextBox 1"/>
          <p:cNvSpPr txBox="1"/>
          <p:nvPr/>
        </p:nvSpPr>
        <p:spPr>
          <a:xfrm>
            <a:off x="1752600" y="1524000"/>
            <a:ext cx="6019800" cy="1938992"/>
          </a:xfrm>
          <a:prstGeom prst="rect">
            <a:avLst/>
          </a:prstGeom>
          <a:noFill/>
        </p:spPr>
        <p:txBody>
          <a:bodyPr wrap="square" rtlCol="0">
            <a:spAutoFit/>
          </a:bodyPr>
          <a:lstStyle/>
          <a:p>
            <a:pPr algn="ctr"/>
            <a:r>
              <a:rPr lang="ru-RU" sz="2400" b="1" dirty="0" smtClean="0"/>
              <a:t>Группа ЭЛС 2</a:t>
            </a:r>
          </a:p>
          <a:p>
            <a:pPr algn="ctr"/>
            <a:r>
              <a:rPr lang="ru-RU" sz="2400" b="1" dirty="0" smtClean="0"/>
              <a:t>Материаловедение</a:t>
            </a:r>
          </a:p>
          <a:p>
            <a:pPr algn="ctr"/>
            <a:r>
              <a:rPr lang="ru-RU" sz="2400" b="1" dirty="0" smtClean="0"/>
              <a:t>Задание на 12.12.25</a:t>
            </a:r>
          </a:p>
          <a:p>
            <a:pPr algn="ctr"/>
            <a:r>
              <a:rPr lang="ru-RU" sz="2400" b="1" dirty="0" smtClean="0"/>
              <a:t>Изучить материал лекции и сделать краткий конспект </a:t>
            </a:r>
            <a:endParaRPr lang="ru-RU" sz="2400" b="1" dirty="0"/>
          </a:p>
        </p:txBody>
      </p:sp>
    </p:spTree>
    <p:extLst>
      <p:ext uri="{BB962C8B-B14F-4D97-AF65-F5344CB8AC3E}">
        <p14:creationId xmlns:p14="http://schemas.microsoft.com/office/powerpoint/2010/main" val="281525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Дата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59EB43-97FD-4E0A-8612-76E1D63DFADC}" type="datetime1">
              <a:rPr lang="ru-RU" altLang="ru-RU" smtClean="0"/>
              <a:pPr eaLnBrk="1" hangingPunct="1"/>
              <a:t>11.12.2025</a:t>
            </a:fld>
            <a:endParaRPr lang="ru-RU" altLang="ru-RU" smtClean="0"/>
          </a:p>
        </p:txBody>
      </p:sp>
      <p:sp>
        <p:nvSpPr>
          <p:cNvPr id="6148" name="Номер слайда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C422E7-50EC-47ED-BB4F-2EAA21241C68}" type="slidenum">
              <a:rPr lang="ru-RU" altLang="ru-RU">
                <a:solidFill>
                  <a:schemeClr val="bg1"/>
                </a:solidFill>
              </a:rPr>
              <a:pPr eaLnBrk="1" hangingPunct="1"/>
              <a:t>2</a:t>
            </a:fld>
            <a:endParaRPr lang="ru-RU" altLang="ru-RU">
              <a:solidFill>
                <a:schemeClr val="bg1"/>
              </a:solidFill>
            </a:endParaRPr>
          </a:p>
        </p:txBody>
      </p:sp>
      <p:sp>
        <p:nvSpPr>
          <p:cNvPr id="6149" name="AutoShape 2"/>
          <p:cNvSpPr>
            <a:spLocks noGrp="1" noChangeArrowheads="1"/>
          </p:cNvSpPr>
          <p:nvPr>
            <p:ph type="title"/>
          </p:nvPr>
        </p:nvSpPr>
        <p:spPr/>
        <p:txBody>
          <a:bodyPr>
            <a:normAutofit fontScale="90000"/>
          </a:bodyPr>
          <a:lstStyle/>
          <a:p>
            <a:pPr algn="ctr" eaLnBrk="1" hangingPunct="1"/>
            <a:r>
              <a:rPr lang="ru-RU" altLang="ru-RU" b="1" dirty="0" smtClean="0">
                <a:solidFill>
                  <a:srgbClr val="FF0000"/>
                </a:solidFill>
              </a:rPr>
              <a:t>Инструментальные стали. Основные </a:t>
            </a:r>
            <a:r>
              <a:rPr lang="ru-RU" altLang="ru-RU" b="1" dirty="0" smtClean="0">
                <a:solidFill>
                  <a:srgbClr val="FF0000"/>
                </a:solidFill>
              </a:rPr>
              <a:t>понятия</a:t>
            </a:r>
            <a:endParaRPr lang="ru-RU" altLang="ru-RU" b="1" dirty="0" smtClean="0">
              <a:solidFill>
                <a:srgbClr val="FF0000"/>
              </a:solidFill>
            </a:endParaRPr>
          </a:p>
        </p:txBody>
      </p:sp>
      <p:sp>
        <p:nvSpPr>
          <p:cNvPr id="6150" name="Rectangle 3"/>
          <p:cNvSpPr>
            <a:spLocks noGrp="1" noChangeArrowheads="1"/>
          </p:cNvSpPr>
          <p:nvPr>
            <p:ph type="body" idx="1"/>
          </p:nvPr>
        </p:nvSpPr>
        <p:spPr>
          <a:xfrm>
            <a:off x="762000" y="1828800"/>
            <a:ext cx="7924800" cy="4191000"/>
          </a:xfrm>
          <a:solidFill>
            <a:schemeClr val="bg1"/>
          </a:solidFill>
        </p:spPr>
        <p:txBody>
          <a:bodyPr/>
          <a:lstStyle/>
          <a:p>
            <a:pPr marL="0" indent="0" eaLnBrk="1" hangingPunct="1">
              <a:lnSpc>
                <a:spcPct val="90000"/>
              </a:lnSpc>
              <a:buNone/>
            </a:pPr>
            <a:r>
              <a:rPr lang="ru-RU" altLang="ru-RU" b="1" u="sng" dirty="0" smtClean="0">
                <a:solidFill>
                  <a:srgbClr val="FF0000"/>
                </a:solidFill>
              </a:rPr>
              <a:t>Инструментальные стали</a:t>
            </a:r>
            <a:r>
              <a:rPr lang="ru-RU" altLang="ru-RU" b="1" dirty="0" smtClean="0"/>
              <a:t> – это стали, применяемые для обработки материалов резанием и давлением и обладающие твердостью, вязкостью, теплостойкостью, износостойкостью в условиях </a:t>
            </a:r>
            <a:r>
              <a:rPr lang="ru-RU" altLang="ru-RU" b="1" dirty="0" smtClean="0"/>
              <a:t>эксплуатации:</a:t>
            </a:r>
          </a:p>
          <a:p>
            <a:pPr marL="0" indent="0" eaLnBrk="1" hangingPunct="1">
              <a:lnSpc>
                <a:spcPct val="90000"/>
              </a:lnSpc>
              <a:buNone/>
            </a:pPr>
            <a:endParaRPr lang="ru-RU" altLang="ru-RU" b="1" dirty="0" smtClean="0"/>
          </a:p>
          <a:p>
            <a:pPr eaLnBrk="1" hangingPunct="1">
              <a:lnSpc>
                <a:spcPct val="90000"/>
              </a:lnSpc>
            </a:pPr>
            <a:r>
              <a:rPr lang="ru-RU" altLang="ru-RU" b="1" dirty="0" smtClean="0">
                <a:solidFill>
                  <a:srgbClr val="FF0000"/>
                </a:solidFill>
              </a:rPr>
              <a:t>Для режущего инструмента</a:t>
            </a:r>
          </a:p>
          <a:p>
            <a:pPr eaLnBrk="1" hangingPunct="1">
              <a:lnSpc>
                <a:spcPct val="90000"/>
              </a:lnSpc>
            </a:pPr>
            <a:r>
              <a:rPr lang="ru-RU" altLang="ru-RU" b="1" dirty="0" smtClean="0">
                <a:solidFill>
                  <a:srgbClr val="FF0000"/>
                </a:solidFill>
              </a:rPr>
              <a:t>Для измерительного инструмента</a:t>
            </a:r>
          </a:p>
          <a:p>
            <a:pPr eaLnBrk="1" hangingPunct="1">
              <a:lnSpc>
                <a:spcPct val="90000"/>
              </a:lnSpc>
            </a:pPr>
            <a:r>
              <a:rPr lang="ru-RU" altLang="ru-RU" b="1" dirty="0" smtClean="0">
                <a:solidFill>
                  <a:srgbClr val="FF0000"/>
                </a:solidFill>
              </a:rPr>
              <a:t>Для изготовления штампов</a:t>
            </a:r>
          </a:p>
        </p:txBody>
      </p:sp>
    </p:spTree>
    <p:extLst>
      <p:ext uri="{BB962C8B-B14F-4D97-AF65-F5344CB8AC3E}">
        <p14:creationId xmlns:p14="http://schemas.microsoft.com/office/powerpoint/2010/main" val="3697572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04800" y="381000"/>
            <a:ext cx="8510588" cy="1428760"/>
          </a:xfrm>
        </p:spPr>
        <p:txBody>
          <a:bodyPr>
            <a:normAutofit/>
          </a:bodyPr>
          <a:lstStyle/>
          <a:p>
            <a:pPr algn="ctr"/>
            <a:r>
              <a:rPr lang="ru-RU" b="1" dirty="0" smtClean="0">
                <a:solidFill>
                  <a:srgbClr val="FF0000"/>
                </a:solidFill>
              </a:rPr>
              <a:t>Классификация штамповых сталей</a:t>
            </a:r>
            <a:br>
              <a:rPr lang="ru-RU" b="1" dirty="0" smtClean="0">
                <a:solidFill>
                  <a:srgbClr val="FF0000"/>
                </a:solidFill>
              </a:rPr>
            </a:br>
            <a:endParaRPr lang="ru-RU" sz="4400" b="1" dirty="0">
              <a:solidFill>
                <a:srgbClr val="FF0000"/>
              </a:solidFill>
            </a:endParaRPr>
          </a:p>
        </p:txBody>
      </p:sp>
      <p:sp>
        <p:nvSpPr>
          <p:cNvPr id="5" name="Содержимое 4"/>
          <p:cNvSpPr>
            <a:spLocks noGrp="1"/>
          </p:cNvSpPr>
          <p:nvPr>
            <p:ph idx="1"/>
          </p:nvPr>
        </p:nvSpPr>
        <p:spPr>
          <a:xfrm>
            <a:off x="304800" y="2357430"/>
            <a:ext cx="8382000" cy="3643338"/>
          </a:xfrm>
          <a:solidFill>
            <a:schemeClr val="bg1"/>
          </a:solidFill>
        </p:spPr>
        <p:txBody>
          <a:bodyPr>
            <a:normAutofit/>
          </a:bodyPr>
          <a:lstStyle/>
          <a:p>
            <a:pPr lvl="1"/>
            <a:r>
              <a:rPr lang="ru-RU" sz="3200" dirty="0" smtClean="0">
                <a:solidFill>
                  <a:schemeClr val="tx2"/>
                </a:solidFill>
              </a:rPr>
              <a:t>Стали для штампов холодной штамповки</a:t>
            </a:r>
          </a:p>
          <a:p>
            <a:pPr lvl="1"/>
            <a:r>
              <a:rPr lang="ru-RU" sz="3200" dirty="0" smtClean="0">
                <a:solidFill>
                  <a:schemeClr val="tx2"/>
                </a:solidFill>
              </a:rPr>
              <a:t>Стали для штампов горячей штамповки</a:t>
            </a:r>
          </a:p>
          <a:p>
            <a:pPr lvl="1"/>
            <a:r>
              <a:rPr lang="ru-RU" sz="3200" dirty="0" smtClean="0">
                <a:solidFill>
                  <a:schemeClr val="tx2"/>
                </a:solidFill>
              </a:rPr>
              <a:t>Стали для валков прокатных станов</a:t>
            </a:r>
          </a:p>
        </p:txBody>
      </p:sp>
    </p:spTree>
    <p:extLst>
      <p:ext uri="{BB962C8B-B14F-4D97-AF65-F5344CB8AC3E}">
        <p14:creationId xmlns:p14="http://schemas.microsoft.com/office/powerpoint/2010/main" val="3280738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b="1" dirty="0" smtClean="0">
                <a:solidFill>
                  <a:srgbClr val="FF0000"/>
                </a:solidFill>
              </a:rPr>
              <a:t>Холодная штамповка</a:t>
            </a:r>
            <a:endParaRPr lang="ru-RU" b="1" dirty="0">
              <a:solidFill>
                <a:srgbClr val="FF0000"/>
              </a:solidFill>
            </a:endParaRPr>
          </a:p>
        </p:txBody>
      </p:sp>
      <p:pic>
        <p:nvPicPr>
          <p:cNvPr id="7" name="Содержимое 6" descr="shtampovka-2.jpg"/>
          <p:cNvPicPr>
            <a:picLocks noGrp="1" noChangeAspect="1"/>
          </p:cNvPicPr>
          <p:nvPr>
            <p:ph sz="half" idx="1"/>
          </p:nvPr>
        </p:nvPicPr>
        <p:blipFill>
          <a:blip r:embed="rId2"/>
          <a:stretch>
            <a:fillRect/>
          </a:stretch>
        </p:blipFill>
        <p:spPr>
          <a:xfrm>
            <a:off x="642910" y="1643050"/>
            <a:ext cx="3714775" cy="4643470"/>
          </a:xfrm>
        </p:spPr>
      </p:pic>
      <p:pic>
        <p:nvPicPr>
          <p:cNvPr id="8" name="Содержимое 7" descr="08.jpg"/>
          <p:cNvPicPr>
            <a:picLocks noGrp="1" noChangeAspect="1"/>
          </p:cNvPicPr>
          <p:nvPr>
            <p:ph sz="half" idx="2"/>
          </p:nvPr>
        </p:nvPicPr>
        <p:blipFill>
          <a:blip r:embed="rId3"/>
          <a:stretch>
            <a:fillRect/>
          </a:stretch>
        </p:blipFill>
        <p:spPr>
          <a:xfrm>
            <a:off x="4648200" y="2488524"/>
            <a:ext cx="4194175" cy="2798527"/>
          </a:xfrm>
        </p:spPr>
      </p:pic>
    </p:spTree>
    <p:extLst>
      <p:ext uri="{BB962C8B-B14F-4D97-AF65-F5344CB8AC3E}">
        <p14:creationId xmlns:p14="http://schemas.microsoft.com/office/powerpoint/2010/main" val="43081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1" algn="ctr"/>
            <a:r>
              <a:rPr lang="ru-RU" sz="3200" b="1" dirty="0" smtClean="0">
                <a:solidFill>
                  <a:srgbClr val="FF0000"/>
                </a:solidFill>
              </a:rPr>
              <a:t/>
            </a:r>
            <a:br>
              <a:rPr lang="ru-RU" sz="3200" b="1" dirty="0" smtClean="0">
                <a:solidFill>
                  <a:srgbClr val="FF0000"/>
                </a:solidFill>
              </a:rPr>
            </a:br>
            <a:r>
              <a:rPr lang="ru-RU" sz="3200" b="1" dirty="0" smtClean="0">
                <a:solidFill>
                  <a:srgbClr val="FF0000"/>
                </a:solidFill>
              </a:rPr>
              <a:t>Стали для штампов холодной штамповки</a:t>
            </a:r>
            <a:br>
              <a:rPr lang="ru-RU" sz="3200" b="1" dirty="0" smtClean="0">
                <a:solidFill>
                  <a:srgbClr val="FF0000"/>
                </a:solidFill>
              </a:rPr>
            </a:br>
            <a:endParaRPr lang="ru-RU" b="1" dirty="0">
              <a:solidFill>
                <a:srgbClr val="FF0000"/>
              </a:solidFill>
            </a:endParaRPr>
          </a:p>
        </p:txBody>
      </p:sp>
      <p:pic>
        <p:nvPicPr>
          <p:cNvPr id="4" name="Содержимое 3" descr="photos0-800x600.jpeg"/>
          <p:cNvPicPr>
            <a:picLocks noGrp="1" noChangeAspect="1"/>
          </p:cNvPicPr>
          <p:nvPr>
            <p:ph idx="1"/>
          </p:nvPr>
        </p:nvPicPr>
        <p:blipFill>
          <a:blip r:embed="rId2"/>
          <a:stretch>
            <a:fillRect/>
          </a:stretch>
        </p:blipFill>
        <p:spPr>
          <a:xfrm>
            <a:off x="1623483" y="1676400"/>
            <a:ext cx="5897033" cy="4422775"/>
          </a:xfrm>
        </p:spPr>
      </p:pic>
    </p:spTree>
    <p:extLst>
      <p:ext uri="{BB962C8B-B14F-4D97-AF65-F5344CB8AC3E}">
        <p14:creationId xmlns:p14="http://schemas.microsoft.com/office/powerpoint/2010/main" val="681736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b="1" dirty="0" smtClean="0">
                <a:solidFill>
                  <a:srgbClr val="FF0000"/>
                </a:solidFill>
              </a:rPr>
              <a:t>Основные требования к сталям для штампов холодной штамповки</a:t>
            </a:r>
            <a:endParaRPr lang="ru-RU" sz="3200" b="1" dirty="0">
              <a:solidFill>
                <a:srgbClr val="FF0000"/>
              </a:solidFill>
            </a:endParaRPr>
          </a:p>
        </p:txBody>
      </p:sp>
      <p:sp>
        <p:nvSpPr>
          <p:cNvPr id="3" name="Содержимое 2"/>
          <p:cNvSpPr>
            <a:spLocks noGrp="1"/>
          </p:cNvSpPr>
          <p:nvPr>
            <p:ph idx="1"/>
          </p:nvPr>
        </p:nvSpPr>
        <p:spPr/>
        <p:txBody>
          <a:bodyPr/>
          <a:lstStyle/>
          <a:p>
            <a:r>
              <a:rPr lang="ru-RU" sz="2400" b="1" dirty="0" smtClean="0">
                <a:effectLst/>
              </a:rPr>
              <a:t>Износостойкость</a:t>
            </a:r>
          </a:p>
          <a:p>
            <a:r>
              <a:rPr lang="ru-RU" sz="2400" b="1" dirty="0" smtClean="0">
                <a:effectLst/>
              </a:rPr>
              <a:t>Необходимый уровень твердости и прочности</a:t>
            </a:r>
          </a:p>
          <a:p>
            <a:r>
              <a:rPr lang="ru-RU" sz="2400" b="1" dirty="0" smtClean="0">
                <a:effectLst/>
              </a:rPr>
              <a:t>Высокое сопротивление пластической деформации</a:t>
            </a:r>
          </a:p>
          <a:p>
            <a:r>
              <a:rPr lang="ru-RU" sz="2400" b="1" dirty="0" smtClean="0">
                <a:effectLst/>
              </a:rPr>
              <a:t>Теплостойкость</a:t>
            </a:r>
          </a:p>
          <a:p>
            <a:r>
              <a:rPr lang="ru-RU" sz="2400" b="1" dirty="0" smtClean="0">
                <a:effectLst/>
              </a:rPr>
              <a:t>Хорошая </a:t>
            </a:r>
            <a:r>
              <a:rPr lang="ru-RU" sz="2400" b="1" dirty="0" err="1" smtClean="0">
                <a:effectLst/>
              </a:rPr>
              <a:t>шлифуемость</a:t>
            </a:r>
            <a:endParaRPr lang="ru-RU" sz="2400" b="1" dirty="0" smtClean="0">
              <a:effectLst/>
            </a:endParaRPr>
          </a:p>
          <a:p>
            <a:r>
              <a:rPr lang="ru-RU" sz="2400" b="1" dirty="0" smtClean="0">
                <a:effectLst/>
              </a:rPr>
              <a:t>Необходимый запас вязкости</a:t>
            </a:r>
          </a:p>
          <a:p>
            <a:r>
              <a:rPr lang="ru-RU" sz="2400" b="1" dirty="0" err="1" smtClean="0">
                <a:effectLst/>
              </a:rPr>
              <a:t>Прокаливаемость</a:t>
            </a:r>
            <a:endParaRPr lang="ru-RU" sz="2400" b="1" dirty="0" smtClean="0">
              <a:effectLst/>
            </a:endParaRPr>
          </a:p>
        </p:txBody>
      </p:sp>
    </p:spTree>
    <p:extLst>
      <p:ext uri="{BB962C8B-B14F-4D97-AF65-F5344CB8AC3E}">
        <p14:creationId xmlns:p14="http://schemas.microsoft.com/office/powerpoint/2010/main" val="2827973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b="1" dirty="0" smtClean="0">
                <a:solidFill>
                  <a:srgbClr val="FF0000"/>
                </a:solidFill>
              </a:rPr>
              <a:t>Классификация сталей для штампов холодной штамповки</a:t>
            </a:r>
            <a:endParaRPr lang="ru-RU" sz="3200" b="1" dirty="0">
              <a:solidFill>
                <a:srgbClr val="FF0000"/>
              </a:solidFill>
            </a:endParaRPr>
          </a:p>
        </p:txBody>
      </p:sp>
      <p:sp>
        <p:nvSpPr>
          <p:cNvPr id="3" name="Содержимое 2"/>
          <p:cNvSpPr>
            <a:spLocks noGrp="1"/>
          </p:cNvSpPr>
          <p:nvPr>
            <p:ph idx="1"/>
          </p:nvPr>
        </p:nvSpPr>
        <p:spPr>
          <a:xfrm>
            <a:off x="301625" y="1428736"/>
            <a:ext cx="8540750" cy="5000660"/>
          </a:xfrm>
        </p:spPr>
        <p:txBody>
          <a:bodyPr/>
          <a:lstStyle/>
          <a:p>
            <a:r>
              <a:rPr lang="ru-RU" b="1" dirty="0" smtClean="0">
                <a:effectLst/>
              </a:rPr>
              <a:t>Стали с высокой твердостью</a:t>
            </a:r>
          </a:p>
          <a:p>
            <a:pPr>
              <a:buNone/>
            </a:pPr>
            <a:r>
              <a:rPr lang="ru-RU" sz="2400" b="1" dirty="0" smtClean="0">
                <a:effectLst/>
              </a:rPr>
              <a:t>     (вырубка, пробивка)</a:t>
            </a:r>
          </a:p>
          <a:p>
            <a:r>
              <a:rPr lang="ru-RU" b="1" dirty="0" smtClean="0">
                <a:effectLst/>
              </a:rPr>
              <a:t>Стали с высокой износостойкостью</a:t>
            </a:r>
          </a:p>
          <a:p>
            <a:pPr>
              <a:buNone/>
            </a:pPr>
            <a:r>
              <a:rPr lang="ru-RU" b="1" dirty="0" smtClean="0">
                <a:effectLst/>
              </a:rPr>
              <a:t>   </a:t>
            </a:r>
            <a:r>
              <a:rPr lang="ru-RU" sz="2400" b="1" dirty="0" smtClean="0">
                <a:effectLst/>
              </a:rPr>
              <a:t>(вытяжка, формовка, обтяжка)</a:t>
            </a:r>
            <a:endParaRPr lang="ru-RU" b="1" dirty="0" smtClean="0">
              <a:effectLst/>
            </a:endParaRPr>
          </a:p>
          <a:p>
            <a:r>
              <a:rPr lang="ru-RU" b="1" dirty="0" smtClean="0">
                <a:effectLst/>
              </a:rPr>
              <a:t>Стали с повышенной теплостойкостью</a:t>
            </a:r>
          </a:p>
          <a:p>
            <a:pPr>
              <a:buNone/>
            </a:pPr>
            <a:r>
              <a:rPr lang="ru-RU" sz="2400" b="1" dirty="0" smtClean="0">
                <a:effectLst/>
              </a:rPr>
              <a:t>    (высадка, выдавливание)</a:t>
            </a:r>
          </a:p>
          <a:p>
            <a:r>
              <a:rPr lang="ru-RU" b="1" dirty="0" smtClean="0">
                <a:effectLst/>
              </a:rPr>
              <a:t>Стали с высокой ударной вязкостью</a:t>
            </a:r>
          </a:p>
          <a:p>
            <a:pPr>
              <a:buNone/>
            </a:pPr>
            <a:r>
              <a:rPr lang="ru-RU" b="1" dirty="0" smtClean="0">
                <a:effectLst/>
              </a:rPr>
              <a:t>    </a:t>
            </a:r>
            <a:r>
              <a:rPr lang="ru-RU" sz="2400" b="1" dirty="0" smtClean="0">
                <a:effectLst/>
              </a:rPr>
              <a:t>(чеканка)</a:t>
            </a:r>
          </a:p>
          <a:p>
            <a:endParaRPr lang="ru-RU" dirty="0"/>
          </a:p>
        </p:txBody>
      </p:sp>
    </p:spTree>
    <p:extLst>
      <p:ext uri="{BB962C8B-B14F-4D97-AF65-F5344CB8AC3E}">
        <p14:creationId xmlns:p14="http://schemas.microsoft.com/office/powerpoint/2010/main" val="3659580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normAutofit fontScale="90000"/>
          </a:bodyPr>
          <a:lstStyle/>
          <a:p>
            <a:pPr algn="ctr"/>
            <a:r>
              <a:rPr lang="ru-RU" sz="3600" b="1" dirty="0" smtClean="0">
                <a:solidFill>
                  <a:srgbClr val="FF0000"/>
                </a:solidFill>
              </a:rPr>
              <a:t>Стали для вырубных и пробивных штампов</a:t>
            </a:r>
            <a:endParaRPr lang="ru-RU" sz="3600" b="1" dirty="0">
              <a:solidFill>
                <a:srgbClr val="FF0000"/>
              </a:solidFill>
            </a:endParaRPr>
          </a:p>
        </p:txBody>
      </p:sp>
      <p:pic>
        <p:nvPicPr>
          <p:cNvPr id="2" name="Объект 1"/>
          <p:cNvPicPr>
            <a:picLocks noGrp="1" noChangeAspect="1" noChangeArrowheads="1"/>
          </p:cNvPicPr>
          <p:nvPr>
            <p:ph sz="half" idx="1"/>
          </p:nvPr>
        </p:nvPicPr>
        <p:blipFill>
          <a:blip r:embed="rId2">
            <a:lum bright="-20000" contrast="30000"/>
          </a:blip>
          <a:srcRect l="4731" t="6482" r="8129" b="26531"/>
          <a:stretch>
            <a:fillRect/>
          </a:stretch>
        </p:blipFill>
        <p:spPr>
          <a:xfrm>
            <a:off x="0" y="1643050"/>
            <a:ext cx="4643438" cy="4681550"/>
          </a:xfrm>
          <a:ln>
            <a:solidFill>
              <a:srgbClr val="002060"/>
            </a:solidFill>
          </a:ln>
        </p:spPr>
      </p:pic>
      <p:pic>
        <p:nvPicPr>
          <p:cNvPr id="7" name="Объект 5"/>
          <p:cNvPicPr>
            <a:picLocks noGrp="1" noChangeAspect="1" noChangeArrowheads="1"/>
          </p:cNvPicPr>
          <p:nvPr>
            <p:ph sz="half" idx="2"/>
          </p:nvPr>
        </p:nvPicPr>
        <p:blipFill>
          <a:blip r:embed="rId3">
            <a:lum bright="-20000" contrast="30000"/>
          </a:blip>
          <a:srcRect l="5278" t="7322" r="2030" b="44363"/>
          <a:stretch>
            <a:fillRect/>
          </a:stretch>
        </p:blipFill>
        <p:spPr>
          <a:xfrm>
            <a:off x="4643438" y="1643050"/>
            <a:ext cx="4500562" cy="4681550"/>
          </a:xfrm>
          <a:ln>
            <a:solidFill>
              <a:srgbClr val="002060"/>
            </a:solidFill>
          </a:ln>
        </p:spPr>
      </p:pic>
    </p:spTree>
    <p:extLst>
      <p:ext uri="{BB962C8B-B14F-4D97-AF65-F5344CB8AC3E}">
        <p14:creationId xmlns:p14="http://schemas.microsoft.com/office/powerpoint/2010/main" val="2514196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FF0000"/>
                </a:solidFill>
              </a:rPr>
              <a:t>Гибка</a:t>
            </a:r>
            <a:endParaRPr lang="ru-RU" b="1" dirty="0">
              <a:solidFill>
                <a:srgbClr val="FF0000"/>
              </a:solidFill>
            </a:endParaRPr>
          </a:p>
        </p:txBody>
      </p:sp>
      <p:sp>
        <p:nvSpPr>
          <p:cNvPr id="3" name="Содержимое 2"/>
          <p:cNvSpPr>
            <a:spLocks noGrp="1"/>
          </p:cNvSpPr>
          <p:nvPr>
            <p:ph idx="1"/>
          </p:nvPr>
        </p:nvSpPr>
        <p:spPr/>
        <p:txBody>
          <a:bodyPr/>
          <a:lstStyle/>
          <a:p>
            <a:r>
              <a:rPr lang="ru-RU" sz="2800" dirty="0" smtClean="0"/>
              <a:t>Сталь Х12М, </a:t>
            </a:r>
          </a:p>
          <a:p>
            <a:r>
              <a:rPr lang="ru-RU" sz="2800" dirty="0" smtClean="0"/>
              <a:t>7ХГНМ</a:t>
            </a:r>
          </a:p>
          <a:p>
            <a:endParaRPr lang="ru-RU" dirty="0"/>
          </a:p>
        </p:txBody>
      </p:sp>
      <p:pic>
        <p:nvPicPr>
          <p:cNvPr id="2051" name="Picture 3" descr="C:\Users\Alex\Материаловедение слайды\инструмент\17425.JPG"/>
          <p:cNvPicPr>
            <a:picLocks noChangeAspect="1" noChangeArrowheads="1"/>
          </p:cNvPicPr>
          <p:nvPr/>
        </p:nvPicPr>
        <p:blipFill>
          <a:blip r:embed="rId2"/>
          <a:srcRect/>
          <a:stretch>
            <a:fillRect/>
          </a:stretch>
        </p:blipFill>
        <p:spPr bwMode="auto">
          <a:xfrm>
            <a:off x="1828800" y="2514600"/>
            <a:ext cx="5715000" cy="4162425"/>
          </a:xfrm>
          <a:prstGeom prst="rect">
            <a:avLst/>
          </a:prstGeom>
          <a:noFill/>
        </p:spPr>
      </p:pic>
    </p:spTree>
    <p:extLst>
      <p:ext uri="{BB962C8B-B14F-4D97-AF65-F5344CB8AC3E}">
        <p14:creationId xmlns:p14="http://schemas.microsoft.com/office/powerpoint/2010/main" val="3778880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a:xfrm>
            <a:off x="954592" y="311498"/>
            <a:ext cx="7732207" cy="1106139"/>
          </a:xfrm>
        </p:spPr>
        <p:txBody>
          <a:bodyPr>
            <a:noAutofit/>
          </a:bodyPr>
          <a:lstStyle/>
          <a:p>
            <a:pPr algn="ctr" eaLnBrk="1" hangingPunct="1">
              <a:defRPr/>
            </a:pPr>
            <a:r>
              <a:rPr lang="ru-RU" sz="3600" b="1" dirty="0" smtClean="0">
                <a:solidFill>
                  <a:srgbClr val="FF0000"/>
                </a:solidFill>
              </a:rPr>
              <a:t>Стали с высокой ударной вязкостью</a:t>
            </a:r>
            <a:br>
              <a:rPr lang="ru-RU" sz="3600" b="1" dirty="0" smtClean="0">
                <a:solidFill>
                  <a:srgbClr val="FF0000"/>
                </a:solidFill>
              </a:rPr>
            </a:br>
            <a:endParaRPr lang="ru-RU" sz="3600" b="1" dirty="0">
              <a:solidFill>
                <a:srgbClr val="FF0000"/>
              </a:solidFill>
            </a:endParaRPr>
          </a:p>
        </p:txBody>
      </p:sp>
      <p:pic>
        <p:nvPicPr>
          <p:cNvPr id="7" name="Содержимое 3" descr="coins10.jpg"/>
          <p:cNvPicPr>
            <a:picLocks noGrp="1" noChangeAspect="1"/>
          </p:cNvPicPr>
          <p:nvPr>
            <p:ph sz="half" idx="2"/>
          </p:nvPr>
        </p:nvPicPr>
        <p:blipFill>
          <a:blip r:embed="rId2"/>
          <a:srcRect l="13134" t="3832" r="13625" b="4191"/>
          <a:stretch>
            <a:fillRect/>
          </a:stretch>
        </p:blipFill>
        <p:spPr>
          <a:xfrm>
            <a:off x="5618314" y="3581400"/>
            <a:ext cx="3071834" cy="1714512"/>
          </a:xfrm>
        </p:spPr>
      </p:pic>
      <p:sp>
        <p:nvSpPr>
          <p:cNvPr id="5" name="Содержимое 4"/>
          <p:cNvSpPr>
            <a:spLocks noGrp="1"/>
          </p:cNvSpPr>
          <p:nvPr>
            <p:ph sz="half" idx="1"/>
          </p:nvPr>
        </p:nvSpPr>
        <p:spPr>
          <a:xfrm>
            <a:off x="301625" y="1676400"/>
            <a:ext cx="4627565" cy="4422775"/>
          </a:xfrm>
        </p:spPr>
        <p:txBody>
          <a:bodyPr/>
          <a:lstStyle/>
          <a:p>
            <a:r>
              <a:rPr lang="ru-RU" dirty="0" smtClean="0"/>
              <a:t>Пуансоны для чеканки</a:t>
            </a:r>
          </a:p>
          <a:p>
            <a:endParaRPr lang="ru-RU" dirty="0"/>
          </a:p>
        </p:txBody>
      </p:sp>
      <p:pic>
        <p:nvPicPr>
          <p:cNvPr id="6" name="Содержимое 3" descr="657696f782f551a4b97287672b36f53e.jpg"/>
          <p:cNvPicPr>
            <a:picLocks noChangeAspect="1"/>
          </p:cNvPicPr>
          <p:nvPr/>
        </p:nvPicPr>
        <p:blipFill>
          <a:blip r:embed="rId3"/>
          <a:stretch>
            <a:fillRect/>
          </a:stretch>
        </p:blipFill>
        <p:spPr bwMode="auto">
          <a:xfrm>
            <a:off x="357158" y="2928934"/>
            <a:ext cx="4857784" cy="3357586"/>
          </a:xfrm>
          <a:prstGeom prst="rect">
            <a:avLst/>
          </a:prstGeom>
          <a:noFill/>
          <a:ln w="9525">
            <a:noFill/>
            <a:miter lim="800000"/>
            <a:headEnd/>
            <a:tailEnd/>
          </a:ln>
          <a:effectLst/>
        </p:spPr>
      </p:pic>
    </p:spTree>
    <p:extLst>
      <p:ext uri="{BB962C8B-B14F-4D97-AF65-F5344CB8AC3E}">
        <p14:creationId xmlns:p14="http://schemas.microsoft.com/office/powerpoint/2010/main" val="85352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Заголовок 1"/>
          <p:cNvSpPr>
            <a:spLocks noGrp="1"/>
          </p:cNvSpPr>
          <p:nvPr>
            <p:ph type="title"/>
          </p:nvPr>
        </p:nvSpPr>
        <p:spPr>
          <a:xfrm>
            <a:off x="914400" y="274638"/>
            <a:ext cx="7772400" cy="692128"/>
          </a:xfrm>
        </p:spPr>
        <p:txBody>
          <a:bodyPr>
            <a:normAutofit/>
          </a:bodyPr>
          <a:lstStyle/>
          <a:p>
            <a:pPr algn="ctr" eaLnBrk="1" hangingPunct="1">
              <a:defRPr/>
            </a:pPr>
            <a:r>
              <a:rPr lang="ru-RU" sz="3600" b="1" dirty="0">
                <a:solidFill>
                  <a:srgbClr val="FF0000"/>
                </a:solidFill>
              </a:rPr>
              <a:t>Схема накатки роликами</a:t>
            </a:r>
          </a:p>
        </p:txBody>
      </p:sp>
      <p:sp>
        <p:nvSpPr>
          <p:cNvPr id="6" name="Содержимое 5"/>
          <p:cNvSpPr>
            <a:spLocks noGrp="1"/>
          </p:cNvSpPr>
          <p:nvPr>
            <p:ph idx="1"/>
          </p:nvPr>
        </p:nvSpPr>
        <p:spPr/>
        <p:txBody>
          <a:bodyPr/>
          <a:lstStyle/>
          <a:p>
            <a:r>
              <a:rPr lang="ru-RU" sz="2400" dirty="0" smtClean="0"/>
              <a:t>Сталь 6Х6В3МФС,    Х6ВФ</a:t>
            </a:r>
          </a:p>
          <a:p>
            <a:endParaRPr lang="ru-RU" dirty="0"/>
          </a:p>
        </p:txBody>
      </p:sp>
      <p:pic>
        <p:nvPicPr>
          <p:cNvPr id="7" name="Содержимое 3" descr="nakatka.jpg"/>
          <p:cNvPicPr>
            <a:picLocks noChangeAspect="1"/>
          </p:cNvPicPr>
          <p:nvPr/>
        </p:nvPicPr>
        <p:blipFill>
          <a:blip r:embed="rId2"/>
          <a:stretch>
            <a:fillRect/>
          </a:stretch>
        </p:blipFill>
        <p:spPr bwMode="auto">
          <a:xfrm>
            <a:off x="2305016" y="2326186"/>
            <a:ext cx="4857784" cy="4214842"/>
          </a:xfrm>
          <a:prstGeom prst="rect">
            <a:avLst/>
          </a:prstGeom>
          <a:noFill/>
          <a:ln w="9525">
            <a:noFill/>
            <a:miter lim="800000"/>
            <a:headEnd/>
            <a:tailEnd/>
          </a:ln>
          <a:effectLst/>
        </p:spPr>
      </p:pic>
    </p:spTree>
    <p:extLst>
      <p:ext uri="{BB962C8B-B14F-4D97-AF65-F5344CB8AC3E}">
        <p14:creationId xmlns:p14="http://schemas.microsoft.com/office/powerpoint/2010/main" val="2941698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a:xfrm>
            <a:off x="914400" y="274638"/>
            <a:ext cx="7772400" cy="792162"/>
          </a:xfrm>
        </p:spPr>
        <p:txBody>
          <a:bodyPr/>
          <a:lstStyle/>
          <a:p>
            <a:pPr algn="ctr" eaLnBrk="1" hangingPunct="1">
              <a:defRPr/>
            </a:pPr>
            <a:r>
              <a:rPr lang="ru-RU" sz="3600" b="1" dirty="0" smtClean="0">
                <a:solidFill>
                  <a:srgbClr val="FF0000"/>
                </a:solidFill>
              </a:rPr>
              <a:t>Стали с высокой ударной вязкостью</a:t>
            </a:r>
            <a:endParaRPr lang="ru-RU" sz="3600" b="1" dirty="0">
              <a:solidFill>
                <a:srgbClr val="FF0000"/>
              </a:solidFill>
            </a:endParaRPr>
          </a:p>
        </p:txBody>
      </p:sp>
      <p:sp>
        <p:nvSpPr>
          <p:cNvPr id="4" name="Содержимое 3"/>
          <p:cNvSpPr>
            <a:spLocks noGrp="1"/>
          </p:cNvSpPr>
          <p:nvPr>
            <p:ph idx="1"/>
          </p:nvPr>
        </p:nvSpPr>
        <p:spPr/>
        <p:txBody>
          <a:bodyPr/>
          <a:lstStyle/>
          <a:p>
            <a:r>
              <a:rPr lang="ru-RU" dirty="0" smtClean="0"/>
              <a:t>Клейма   сталь  6ХС</a:t>
            </a:r>
            <a:endParaRPr lang="ru-RU" dirty="0"/>
          </a:p>
        </p:txBody>
      </p:sp>
      <p:pic>
        <p:nvPicPr>
          <p:cNvPr id="5" name="Содержимое 3" descr="21503-05.jpg"/>
          <p:cNvPicPr>
            <a:picLocks noChangeAspect="1"/>
          </p:cNvPicPr>
          <p:nvPr/>
        </p:nvPicPr>
        <p:blipFill>
          <a:blip r:embed="rId2"/>
          <a:stretch>
            <a:fillRect/>
          </a:stretch>
        </p:blipFill>
        <p:spPr bwMode="auto">
          <a:xfrm>
            <a:off x="1571604" y="2285992"/>
            <a:ext cx="6072230" cy="4286280"/>
          </a:xfrm>
          <a:prstGeom prst="rect">
            <a:avLst/>
          </a:prstGeom>
          <a:noFill/>
          <a:ln w="9525">
            <a:noFill/>
            <a:miter lim="800000"/>
            <a:headEnd/>
            <a:tailEnd/>
          </a:ln>
          <a:effectLst/>
        </p:spPr>
      </p:pic>
    </p:spTree>
    <p:extLst>
      <p:ext uri="{BB962C8B-B14F-4D97-AF65-F5344CB8AC3E}">
        <p14:creationId xmlns:p14="http://schemas.microsoft.com/office/powerpoint/2010/main" val="2019660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706437"/>
          </a:xfrm>
        </p:spPr>
        <p:txBody>
          <a:bodyPr>
            <a:noAutofit/>
          </a:bodyPr>
          <a:lstStyle/>
          <a:p>
            <a:pPr algn="ctr" eaLnBrk="1" hangingPunct="1"/>
            <a:r>
              <a:rPr lang="ru-RU" altLang="ru-RU" sz="3600" b="1" i="1" dirty="0" smtClean="0">
                <a:solidFill>
                  <a:srgbClr val="FF0000"/>
                </a:solidFill>
              </a:rPr>
              <a:t>Штамповые стали</a:t>
            </a:r>
            <a:endParaRPr lang="ru-RU" altLang="ru-RU" sz="3600" b="1" dirty="0" smtClean="0">
              <a:solidFill>
                <a:srgbClr val="FF0000"/>
              </a:solidFill>
            </a:endParaRPr>
          </a:p>
        </p:txBody>
      </p:sp>
      <p:sp>
        <p:nvSpPr>
          <p:cNvPr id="17411" name="Rectangle 3"/>
          <p:cNvSpPr>
            <a:spLocks noGrp="1" noChangeArrowheads="1"/>
          </p:cNvSpPr>
          <p:nvPr>
            <p:ph type="body" idx="1"/>
          </p:nvPr>
        </p:nvSpPr>
        <p:spPr>
          <a:xfrm>
            <a:off x="304800" y="762000"/>
            <a:ext cx="8534400" cy="5472113"/>
          </a:xfrm>
        </p:spPr>
        <p:txBody>
          <a:bodyPr>
            <a:noAutofit/>
          </a:bodyPr>
          <a:lstStyle/>
          <a:p>
            <a:pPr eaLnBrk="1" hangingPunct="1">
              <a:buFontTx/>
              <a:buNone/>
            </a:pPr>
            <a:r>
              <a:rPr lang="ru-RU" altLang="ru-RU" sz="2400" dirty="0" smtClean="0"/>
              <a:t>		Инструмент, применяемый для обработки металлов давлением (штампы, пуансоны, матрицы) изготавливают из штамповых сталей.</a:t>
            </a:r>
          </a:p>
          <a:p>
            <a:pPr eaLnBrk="1" hangingPunct="1">
              <a:buFontTx/>
              <a:buNone/>
            </a:pPr>
            <a:r>
              <a:rPr lang="ru-RU" altLang="ru-RU" sz="2400" dirty="0" smtClean="0"/>
              <a:t>		Различают стали для штампов холодного и горячего деформирования.</a:t>
            </a:r>
            <a:endParaRPr lang="ru-RU" altLang="ru-RU" sz="2400" i="1" dirty="0" smtClean="0"/>
          </a:p>
          <a:p>
            <a:pPr eaLnBrk="1" hangingPunct="1">
              <a:buFontTx/>
              <a:buNone/>
            </a:pPr>
            <a:r>
              <a:rPr lang="ru-RU" altLang="ru-RU" sz="2400" i="1" dirty="0" smtClean="0"/>
              <a:t>		</a:t>
            </a:r>
            <a:r>
              <a:rPr lang="ru-RU" altLang="ru-RU" sz="2400" b="1" i="1" dirty="0" smtClean="0"/>
              <a:t>Стали для штампов холодного деформирования</a:t>
            </a:r>
            <a:endParaRPr lang="ru-RU" altLang="ru-RU" sz="2400" b="1" dirty="0" smtClean="0"/>
          </a:p>
          <a:p>
            <a:pPr eaLnBrk="1" hangingPunct="1">
              <a:buFontTx/>
              <a:buNone/>
            </a:pPr>
            <a:r>
              <a:rPr lang="ru-RU" altLang="ru-RU" sz="2400" dirty="0" smtClean="0"/>
              <a:t>		Стали должны обладать высокой твердостью, износостойкостью, прочностью, вязкостью (чтобы воспринимать ударные нагрузки), сопротивлением пластическим деформациям.</a:t>
            </a:r>
          </a:p>
          <a:p>
            <a:pPr eaLnBrk="1" hangingPunct="1">
              <a:buFontTx/>
              <a:buNone/>
            </a:pPr>
            <a:r>
              <a:rPr lang="ru-RU" altLang="ru-RU" sz="2400" dirty="0" smtClean="0"/>
              <a:t>		Для штампов небольших размеров (до 25 мм) используют углеродистые инструментальные стали У10, У11, У12 после закалки и низкого отпуска на твердость 57...59 HRC. Это позволяет получить хорошую износостойкость и ударную вязкость.</a:t>
            </a:r>
          </a:p>
        </p:txBody>
      </p:sp>
    </p:spTree>
    <p:extLst>
      <p:ext uri="{BB962C8B-B14F-4D97-AF65-F5344CB8AC3E}">
        <p14:creationId xmlns:p14="http://schemas.microsoft.com/office/powerpoint/2010/main" val="271630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304800" y="228600"/>
            <a:ext cx="8610600" cy="6629400"/>
          </a:xfrm>
        </p:spPr>
        <p:txBody>
          <a:bodyPr>
            <a:noAutofit/>
          </a:bodyPr>
          <a:lstStyle/>
          <a:p>
            <a:pPr algn="l" eaLnBrk="1" hangingPunct="1"/>
            <a:r>
              <a:rPr lang="ru-RU" altLang="ru-RU" sz="2400" dirty="0" smtClean="0"/>
              <a:t>Для </a:t>
            </a:r>
            <a:r>
              <a:rPr lang="ru-RU" altLang="ru-RU" sz="2400" dirty="0" smtClean="0"/>
              <a:t>более крупных изделий применяют легированные стали X, Х9, Х6ВФ. </a:t>
            </a:r>
            <a:br>
              <a:rPr lang="ru-RU" altLang="ru-RU" sz="2400" dirty="0" smtClean="0"/>
            </a:br>
            <a:r>
              <a:rPr lang="ru-RU" altLang="ru-RU" sz="2400" dirty="0" smtClean="0"/>
              <a:t>	Для повышения износостойкости инструмента после термической обработки проводят цианирование или хромирование рабочих поверхностей.</a:t>
            </a:r>
            <a:br>
              <a:rPr lang="ru-RU" altLang="ru-RU" sz="2400" dirty="0" smtClean="0"/>
            </a:br>
            <a:r>
              <a:rPr lang="ru-RU" altLang="ru-RU" sz="2400" dirty="0" smtClean="0"/>
              <a:t>	Для уменьшения брака при закалке необходимо медленное охлаждение в области температур мартенситного превращения (например, закалка из воды в масло для углеродистых сталей, ступенчатая закалка для легированных сталей).</a:t>
            </a:r>
            <a:br>
              <a:rPr lang="ru-RU" altLang="ru-RU" sz="2400" dirty="0" smtClean="0"/>
            </a:br>
            <a:r>
              <a:rPr lang="ru-RU" altLang="ru-RU" sz="2400" dirty="0" smtClean="0"/>
              <a:t>	Если штамповый инструмент испытывает ударные нагрузки, то используют стали, обладающие большей вязкостью (стали 4ХС4, 5ХНМ). Это достигается снижением содержания углерода, введением легирующих элементов и соответствующей термической обработкой. </a:t>
            </a:r>
            <a:br>
              <a:rPr lang="ru-RU" altLang="ru-RU" sz="2400" dirty="0" smtClean="0"/>
            </a:br>
            <a:r>
              <a:rPr lang="ru-RU" altLang="ru-RU" sz="2400" dirty="0" smtClean="0"/>
              <a:t>	После закалки проводят высокий отпуск при температуре 480...580°С, что обеспечивает твердость 38...45 HRC.</a:t>
            </a:r>
          </a:p>
        </p:txBody>
      </p:sp>
    </p:spTree>
    <p:extLst>
      <p:ext uri="{BB962C8B-B14F-4D97-AF65-F5344CB8AC3E}">
        <p14:creationId xmlns:p14="http://schemas.microsoft.com/office/powerpoint/2010/main" val="4140504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Номер слайда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07CDFC-3C99-4391-837F-1E1A8FEDC962}" type="slidenum">
              <a:rPr lang="ru-RU" altLang="ru-RU">
                <a:solidFill>
                  <a:schemeClr val="bg1"/>
                </a:solidFill>
              </a:rPr>
              <a:pPr eaLnBrk="1" hangingPunct="1"/>
              <a:t>15</a:t>
            </a:fld>
            <a:endParaRPr lang="ru-RU" altLang="ru-RU">
              <a:solidFill>
                <a:schemeClr val="bg1"/>
              </a:solidFill>
            </a:endParaRPr>
          </a:p>
        </p:txBody>
      </p:sp>
      <p:sp>
        <p:nvSpPr>
          <p:cNvPr id="15365" name="AutoShape 2"/>
          <p:cNvSpPr>
            <a:spLocks noGrp="1" noChangeArrowheads="1"/>
          </p:cNvSpPr>
          <p:nvPr>
            <p:ph type="title"/>
          </p:nvPr>
        </p:nvSpPr>
        <p:spPr>
          <a:xfrm>
            <a:off x="827088" y="260350"/>
            <a:ext cx="7924800" cy="1081088"/>
          </a:xfrm>
        </p:spPr>
        <p:txBody>
          <a:bodyPr>
            <a:normAutofit fontScale="90000"/>
          </a:bodyPr>
          <a:lstStyle/>
          <a:p>
            <a:pPr algn="ctr" eaLnBrk="1" hangingPunct="1"/>
            <a:r>
              <a:rPr lang="ru-RU" altLang="ru-RU" sz="3200" b="1" dirty="0" smtClean="0">
                <a:solidFill>
                  <a:srgbClr val="FF0000"/>
                </a:solidFill>
              </a:rPr>
              <a:t>Штамповые стали для холодного деформирования</a:t>
            </a:r>
          </a:p>
        </p:txBody>
      </p:sp>
      <p:sp>
        <p:nvSpPr>
          <p:cNvPr id="15366" name="Rectangle 3"/>
          <p:cNvSpPr>
            <a:spLocks noGrp="1" noChangeArrowheads="1"/>
          </p:cNvSpPr>
          <p:nvPr>
            <p:ph type="body" sz="half" idx="1"/>
          </p:nvPr>
        </p:nvSpPr>
        <p:spPr>
          <a:xfrm>
            <a:off x="304800" y="1341438"/>
            <a:ext cx="8588375" cy="2592387"/>
          </a:xfrm>
          <a:solidFill>
            <a:schemeClr val="bg1"/>
          </a:solidFill>
        </p:spPr>
        <p:txBody>
          <a:bodyPr/>
          <a:lstStyle/>
          <a:p>
            <a:pPr eaLnBrk="1" hangingPunct="1"/>
            <a:r>
              <a:rPr lang="ru-RU" altLang="ru-RU" sz="2000" b="1" dirty="0" smtClean="0"/>
              <a:t>Требования: высокая твердость (</a:t>
            </a:r>
            <a:r>
              <a:rPr lang="en-US" altLang="ru-RU" sz="2000" b="1" dirty="0" smtClean="0"/>
              <a:t>HRC</a:t>
            </a:r>
            <a:r>
              <a:rPr lang="ru-RU" altLang="ru-RU" sz="2000" b="1" dirty="0" smtClean="0"/>
              <a:t> </a:t>
            </a:r>
            <a:r>
              <a:rPr lang="en-US" altLang="ru-RU" sz="2000" b="1" dirty="0" smtClean="0"/>
              <a:t>&gt;</a:t>
            </a:r>
            <a:r>
              <a:rPr lang="ru-RU" altLang="ru-RU" sz="2000" b="1" dirty="0" smtClean="0"/>
              <a:t>58), износостойкость в сочетании с удовлетворительной вязкостью, теплостойкость (до 400 </a:t>
            </a:r>
            <a:r>
              <a:rPr lang="ru-RU" altLang="ru-RU" sz="2000" b="1" baseline="30000" dirty="0" smtClean="0"/>
              <a:t>0</a:t>
            </a:r>
            <a:r>
              <a:rPr lang="ru-RU" altLang="ru-RU" sz="2000" b="1" dirty="0" smtClean="0"/>
              <a:t>С)</a:t>
            </a:r>
          </a:p>
          <a:p>
            <a:pPr eaLnBrk="1" hangingPunct="1">
              <a:buFont typeface="Wingdings" panose="05000000000000000000" pitchFamily="2" charset="2"/>
              <a:buNone/>
            </a:pPr>
            <a:r>
              <a:rPr lang="ru-RU" altLang="ru-RU" sz="2000" b="1" u="sng" dirty="0" smtClean="0">
                <a:solidFill>
                  <a:srgbClr val="FF0000"/>
                </a:solidFill>
              </a:rPr>
              <a:t>Стали повышенной износостойкости </a:t>
            </a:r>
            <a:r>
              <a:rPr lang="ru-RU" altLang="ru-RU" sz="2000" b="1" u="sng" dirty="0" smtClean="0"/>
              <a:t>(см. таблицу)</a:t>
            </a:r>
          </a:p>
          <a:p>
            <a:pPr eaLnBrk="1" hangingPunct="1"/>
            <a:r>
              <a:rPr lang="ru-RU" altLang="ru-RU" sz="2000" b="1" dirty="0" smtClean="0"/>
              <a:t>Содержат хрома 6…12%, высоколегированные, объемная доля  карбида хрома </a:t>
            </a:r>
            <a:r>
              <a:rPr lang="en-US" altLang="ru-RU" sz="2000" b="1" dirty="0" smtClean="0"/>
              <a:t>Cr</a:t>
            </a:r>
            <a:r>
              <a:rPr lang="en-US" altLang="ru-RU" sz="2000" b="1" baseline="-25000" dirty="0" smtClean="0"/>
              <a:t>7</a:t>
            </a:r>
            <a:r>
              <a:rPr lang="en-US" altLang="ru-RU" sz="2000" b="1" dirty="0" smtClean="0"/>
              <a:t>C</a:t>
            </a:r>
            <a:r>
              <a:rPr lang="en-US" altLang="ru-RU" sz="2000" b="1" baseline="-25000" dirty="0" smtClean="0"/>
              <a:t>3</a:t>
            </a:r>
            <a:r>
              <a:rPr lang="en-US" altLang="ru-RU" sz="2000" b="1" dirty="0" smtClean="0"/>
              <a:t> </a:t>
            </a:r>
            <a:r>
              <a:rPr lang="ru-RU" altLang="ru-RU" sz="2000" b="1" dirty="0" smtClean="0"/>
              <a:t>достигает 12…24%</a:t>
            </a:r>
            <a:r>
              <a:rPr lang="ru-RU" altLang="ru-RU" sz="2000" dirty="0" smtClean="0"/>
              <a:t> </a:t>
            </a:r>
          </a:p>
          <a:p>
            <a:pPr eaLnBrk="1" hangingPunct="1">
              <a:buFont typeface="Wingdings" panose="05000000000000000000" pitchFamily="2" charset="2"/>
              <a:buNone/>
            </a:pPr>
            <a:r>
              <a:rPr lang="ru-RU" altLang="ru-RU" sz="2000" b="1" u="sng" dirty="0" smtClean="0">
                <a:solidFill>
                  <a:srgbClr val="FF0000"/>
                </a:solidFill>
              </a:rPr>
              <a:t>Стали повышенной вязкости </a:t>
            </a:r>
            <a:r>
              <a:rPr lang="ru-RU" altLang="ru-RU" sz="2000" b="1" u="sng" dirty="0" smtClean="0"/>
              <a:t>4ХВ2С. 5ХВ2СФ, 6ХВ2С</a:t>
            </a:r>
            <a:endParaRPr lang="en-US" altLang="ru-RU" sz="2000" b="1" u="sng" dirty="0" smtClean="0"/>
          </a:p>
        </p:txBody>
      </p:sp>
      <p:pic>
        <p:nvPicPr>
          <p:cNvPr id="15367" name="Picture 5" descr="p009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4451" t="37408" r="3502" b="44745"/>
          <a:stretch>
            <a:fillRect/>
          </a:stretch>
        </p:blipFill>
        <p:spPr>
          <a:xfrm>
            <a:off x="146304" y="3933825"/>
            <a:ext cx="8845296" cy="2543175"/>
          </a:xfrm>
          <a:noFill/>
        </p:spPr>
      </p:pic>
    </p:spTree>
    <p:extLst>
      <p:ext uri="{BB962C8B-B14F-4D97-AF65-F5344CB8AC3E}">
        <p14:creationId xmlns:p14="http://schemas.microsoft.com/office/powerpoint/2010/main" val="1538308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43802" y="533400"/>
            <a:ext cx="8229600" cy="715962"/>
          </a:xfrm>
        </p:spPr>
        <p:txBody>
          <a:bodyPr>
            <a:noAutofit/>
          </a:bodyPr>
          <a:lstStyle/>
          <a:p>
            <a:pPr algn="ctr"/>
            <a:r>
              <a:rPr lang="ru-RU" altLang="ru-RU" sz="3200" b="1" dirty="0">
                <a:solidFill>
                  <a:srgbClr val="FF0000"/>
                </a:solidFill>
              </a:rPr>
              <a:t>Стали для штампов холодного </a:t>
            </a:r>
            <a:r>
              <a:rPr lang="ru-RU" altLang="ru-RU" sz="3200" b="1" dirty="0" smtClean="0">
                <a:solidFill>
                  <a:srgbClr val="FF0000"/>
                </a:solidFill>
              </a:rPr>
              <a:t>деформирования</a:t>
            </a:r>
            <a:endParaRPr lang="ru-RU" altLang="ru-RU" sz="3200" b="1" dirty="0">
              <a:solidFill>
                <a:srgbClr val="FF0000"/>
              </a:solidFill>
            </a:endParaRPr>
          </a:p>
        </p:txBody>
      </p:sp>
      <p:sp>
        <p:nvSpPr>
          <p:cNvPr id="7171" name="Rectangle 3"/>
          <p:cNvSpPr>
            <a:spLocks noGrp="1" noChangeArrowheads="1"/>
          </p:cNvSpPr>
          <p:nvPr>
            <p:ph type="body" idx="1"/>
          </p:nvPr>
        </p:nvSpPr>
        <p:spPr>
          <a:xfrm>
            <a:off x="443802" y="1371600"/>
            <a:ext cx="8471598" cy="5289550"/>
          </a:xfrm>
        </p:spPr>
        <p:txBody>
          <a:bodyPr/>
          <a:lstStyle/>
          <a:p>
            <a:pPr>
              <a:lnSpc>
                <a:spcPct val="80000"/>
              </a:lnSpc>
              <a:buFontTx/>
              <a:buNone/>
            </a:pPr>
            <a:r>
              <a:rPr lang="ru-RU" altLang="ru-RU" sz="2100" dirty="0"/>
              <a:t>Валки станов холодного деформирования изготавливают из стали 9Х, 9Х2 с закалкой в воде и низким отпуском. Для повышения износостойкости поверхности инструмента после термообработки применяется цианирование или хромирование рабочей поверхности. Для изготовления штампов для штамповки более твердого металла и более сложной конфигурации применяются легированные стали марок Х12М, Х12 (~2%</a:t>
            </a:r>
            <a:r>
              <a:rPr lang="en-US" altLang="ru-RU" sz="2100" dirty="0"/>
              <a:t>C</a:t>
            </a:r>
            <a:r>
              <a:rPr lang="ru-RU" altLang="ru-RU" sz="2100" dirty="0"/>
              <a:t>), Х12ВМ (~2%С), Х12Ф1, Х6ВФ, 6Х6В3МФС,  (фильеры, плашки и др.), закаливаемые в масле. </a:t>
            </a:r>
          </a:p>
          <a:p>
            <a:pPr>
              <a:lnSpc>
                <a:spcPct val="80000"/>
              </a:lnSpc>
            </a:pPr>
            <a:r>
              <a:rPr lang="ru-RU" altLang="ru-RU" sz="2100" dirty="0"/>
              <a:t>Стали для инструментов ударного деформирования – </a:t>
            </a:r>
            <a:r>
              <a:rPr lang="ru-RU" altLang="ru-RU" sz="2100" u="sng" dirty="0"/>
              <a:t>4ХС,</a:t>
            </a:r>
            <a:r>
              <a:rPr lang="ru-RU" altLang="ru-RU" sz="2100" dirty="0"/>
              <a:t> 6ХС, 4ХВ2С, </a:t>
            </a:r>
            <a:r>
              <a:rPr lang="ru-RU" altLang="ru-RU" sz="2100" u="sng" dirty="0"/>
              <a:t>5ХВ2С (</a:t>
            </a:r>
            <a:r>
              <a:rPr lang="ru-RU" altLang="ru-RU" sz="2100" dirty="0"/>
              <a:t>вольфрам добавляется при небольшом нагревании штампуемого металла), 6ХВ2С и т.д.</a:t>
            </a:r>
          </a:p>
          <a:p>
            <a:pPr>
              <a:lnSpc>
                <a:spcPct val="80000"/>
              </a:lnSpc>
              <a:buFontTx/>
              <a:buNone/>
            </a:pPr>
            <a:r>
              <a:rPr lang="ru-RU" altLang="ru-RU" sz="2100" dirty="0"/>
              <a:t>После термообработки :</a:t>
            </a:r>
          </a:p>
          <a:p>
            <a:pPr>
              <a:lnSpc>
                <a:spcPct val="80000"/>
              </a:lnSpc>
            </a:pPr>
            <a:r>
              <a:rPr lang="ru-RU" altLang="ru-RU" sz="2100" dirty="0"/>
              <a:t>4ХВ2С: </a:t>
            </a:r>
            <a:r>
              <a:rPr lang="el-GR" altLang="ru-RU" sz="2100" dirty="0">
                <a:cs typeface="Arial" panose="020B0604020202020204" pitchFamily="34" charset="0"/>
              </a:rPr>
              <a:t>σ</a:t>
            </a:r>
            <a:r>
              <a:rPr lang="ru-RU" altLang="ru-RU" sz="2100" baseline="-25000" dirty="0">
                <a:cs typeface="Arial" panose="020B0604020202020204" pitchFamily="34" charset="0"/>
              </a:rPr>
              <a:t>Т</a:t>
            </a:r>
            <a:r>
              <a:rPr lang="ru-RU" altLang="ru-RU" sz="2100" dirty="0">
                <a:cs typeface="Arial" panose="020B0604020202020204" pitchFamily="34" charset="0"/>
              </a:rPr>
              <a:t>=1300 МПа</a:t>
            </a:r>
            <a:r>
              <a:rPr lang="ru-RU" altLang="ru-RU" sz="2100" dirty="0"/>
              <a:t>, </a:t>
            </a:r>
            <a:r>
              <a:rPr lang="el-GR" altLang="ru-RU" sz="2100" dirty="0">
                <a:cs typeface="Arial" panose="020B0604020202020204" pitchFamily="34" charset="0"/>
              </a:rPr>
              <a:t>σ</a:t>
            </a:r>
            <a:r>
              <a:rPr lang="ru-RU" altLang="ru-RU" sz="2100" baseline="-25000" dirty="0">
                <a:cs typeface="Arial" panose="020B0604020202020204" pitchFamily="34" charset="0"/>
              </a:rPr>
              <a:t>В</a:t>
            </a:r>
            <a:r>
              <a:rPr lang="ru-RU" altLang="ru-RU" sz="2100" dirty="0">
                <a:cs typeface="Arial" panose="020B0604020202020204" pitchFamily="34" charset="0"/>
              </a:rPr>
              <a:t>= 1700 МПа</a:t>
            </a:r>
            <a:r>
              <a:rPr lang="ru-RU" altLang="ru-RU" sz="2100" dirty="0"/>
              <a:t>,  </a:t>
            </a:r>
            <a:r>
              <a:rPr lang="el-GR" altLang="ru-RU" sz="2100" dirty="0">
                <a:cs typeface="Arial" panose="020B0604020202020204" pitchFamily="34" charset="0"/>
              </a:rPr>
              <a:t>ε</a:t>
            </a:r>
            <a:r>
              <a:rPr lang="ru-RU" altLang="ru-RU" sz="2100" dirty="0"/>
              <a:t>=8</a:t>
            </a:r>
            <a:r>
              <a:rPr lang="uk-UA" altLang="ru-RU" sz="2100" dirty="0"/>
              <a:t>%, ψ=</a:t>
            </a:r>
            <a:r>
              <a:rPr lang="ru-RU" altLang="ru-RU" sz="2100" dirty="0"/>
              <a:t>35</a:t>
            </a:r>
            <a:r>
              <a:rPr lang="uk-UA" altLang="ru-RU" sz="2100" dirty="0"/>
              <a:t>%</a:t>
            </a:r>
            <a:r>
              <a:rPr lang="ru-RU" altLang="ru-RU" sz="2100" dirty="0"/>
              <a:t>, КС</a:t>
            </a:r>
            <a:r>
              <a:rPr lang="en-US" altLang="ru-RU" sz="2100" dirty="0"/>
              <a:t>U</a:t>
            </a:r>
            <a:r>
              <a:rPr lang="ru-RU" altLang="ru-RU" sz="2100" dirty="0"/>
              <a:t> = 29 Дж/см2.</a:t>
            </a:r>
          </a:p>
          <a:p>
            <a:pPr>
              <a:lnSpc>
                <a:spcPct val="80000"/>
              </a:lnSpc>
            </a:pPr>
            <a:r>
              <a:rPr lang="ru-RU" altLang="ru-RU" sz="2100" dirty="0"/>
              <a:t>55Х: </a:t>
            </a:r>
            <a:r>
              <a:rPr lang="el-GR" altLang="ru-RU" sz="2100" dirty="0">
                <a:cs typeface="Arial" panose="020B0604020202020204" pitchFamily="34" charset="0"/>
              </a:rPr>
              <a:t>σ</a:t>
            </a:r>
            <a:r>
              <a:rPr lang="ru-RU" altLang="ru-RU" sz="2100" baseline="-25000" dirty="0">
                <a:cs typeface="Arial" panose="020B0604020202020204" pitchFamily="34" charset="0"/>
              </a:rPr>
              <a:t>Т</a:t>
            </a:r>
            <a:r>
              <a:rPr lang="ru-RU" altLang="ru-RU" sz="2100" dirty="0">
                <a:cs typeface="Arial" panose="020B0604020202020204" pitchFamily="34" charset="0"/>
              </a:rPr>
              <a:t>=540 МПа</a:t>
            </a:r>
            <a:r>
              <a:rPr lang="ru-RU" altLang="ru-RU" sz="2100" dirty="0"/>
              <a:t>, </a:t>
            </a:r>
            <a:r>
              <a:rPr lang="el-GR" altLang="ru-RU" sz="2100" dirty="0">
                <a:cs typeface="Arial" panose="020B0604020202020204" pitchFamily="34" charset="0"/>
              </a:rPr>
              <a:t>σ</a:t>
            </a:r>
            <a:r>
              <a:rPr lang="ru-RU" altLang="ru-RU" sz="2100" baseline="-25000" dirty="0">
                <a:cs typeface="Arial" panose="020B0604020202020204" pitchFamily="34" charset="0"/>
              </a:rPr>
              <a:t>В</a:t>
            </a:r>
            <a:r>
              <a:rPr lang="ru-RU" altLang="ru-RU" sz="2100" dirty="0">
                <a:cs typeface="Arial" panose="020B0604020202020204" pitchFamily="34" charset="0"/>
              </a:rPr>
              <a:t>= 780 МПа</a:t>
            </a:r>
            <a:r>
              <a:rPr lang="ru-RU" altLang="ru-RU" sz="2100" dirty="0"/>
              <a:t>,  </a:t>
            </a:r>
            <a:r>
              <a:rPr lang="el-GR" altLang="ru-RU" sz="2100" dirty="0">
                <a:cs typeface="Arial" panose="020B0604020202020204" pitchFamily="34" charset="0"/>
              </a:rPr>
              <a:t>ε</a:t>
            </a:r>
            <a:r>
              <a:rPr lang="ru-RU" altLang="ru-RU" sz="2100" dirty="0"/>
              <a:t>=10</a:t>
            </a:r>
            <a:r>
              <a:rPr lang="uk-UA" altLang="ru-RU" sz="2100" dirty="0"/>
              <a:t>%, ψ=</a:t>
            </a:r>
            <a:r>
              <a:rPr lang="ru-RU" altLang="ru-RU" sz="2100" dirty="0"/>
              <a:t>35</a:t>
            </a:r>
            <a:r>
              <a:rPr lang="uk-UA" altLang="ru-RU" sz="2100" dirty="0"/>
              <a:t>%</a:t>
            </a:r>
            <a:r>
              <a:rPr lang="ru-RU" altLang="ru-RU" sz="2100" dirty="0"/>
              <a:t>.</a:t>
            </a:r>
          </a:p>
          <a:p>
            <a:pPr>
              <a:lnSpc>
                <a:spcPct val="80000"/>
              </a:lnSpc>
            </a:pPr>
            <a:r>
              <a:rPr lang="ru-RU" altLang="ru-RU" sz="2100" dirty="0"/>
              <a:t>Х12: Твердость после закалки и низкого отпуска 63-65 </a:t>
            </a:r>
            <a:r>
              <a:rPr lang="en-US" altLang="ru-RU" sz="2100" dirty="0"/>
              <a:t>HRC</a:t>
            </a:r>
            <a:r>
              <a:rPr lang="ru-RU" altLang="ru-RU" sz="2100" dirty="0"/>
              <a:t>.</a:t>
            </a:r>
          </a:p>
        </p:txBody>
      </p:sp>
    </p:spTree>
    <p:extLst>
      <p:ext uri="{BB962C8B-B14F-4D97-AF65-F5344CB8AC3E}">
        <p14:creationId xmlns:p14="http://schemas.microsoft.com/office/powerpoint/2010/main" val="2500513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304800" y="152400"/>
            <a:ext cx="8610600" cy="6394450"/>
          </a:xfrm>
        </p:spPr>
        <p:txBody>
          <a:bodyPr>
            <a:noAutofit/>
          </a:bodyPr>
          <a:lstStyle/>
          <a:p>
            <a:pPr algn="ctr" eaLnBrk="1" hangingPunct="1"/>
            <a:r>
              <a:rPr lang="ru-RU" altLang="ru-RU" sz="2100" i="1" dirty="0" smtClean="0"/>
              <a:t>	</a:t>
            </a:r>
            <a:r>
              <a:rPr lang="ru-RU" altLang="ru-RU" sz="2100" b="1" i="1" dirty="0" smtClean="0">
                <a:solidFill>
                  <a:srgbClr val="FF0000"/>
                </a:solidFill>
              </a:rPr>
              <a:t>Стали для штампов горячего </a:t>
            </a:r>
            <a:r>
              <a:rPr lang="ru-RU" altLang="ru-RU" sz="2100" b="1" i="1" dirty="0" smtClean="0">
                <a:solidFill>
                  <a:srgbClr val="FF0000"/>
                </a:solidFill>
              </a:rPr>
              <a:t>деформирования</a:t>
            </a:r>
            <a:r>
              <a:rPr lang="ru-RU" altLang="ru-RU" sz="2100" b="1" dirty="0" smtClean="0"/>
              <a:t/>
            </a:r>
            <a:br>
              <a:rPr lang="ru-RU" altLang="ru-RU" sz="2100" b="1" dirty="0" smtClean="0"/>
            </a:br>
            <a:r>
              <a:rPr lang="ru-RU" altLang="ru-RU" sz="2100" b="1" dirty="0" smtClean="0"/>
              <a:t>	</a:t>
            </a:r>
            <a:r>
              <a:rPr lang="ru-RU" altLang="ru-RU" sz="2100" dirty="0" smtClean="0"/>
              <a:t>Дополнительно к общим требованиям, от сталей этой группы требуется устойчивость против образования трещин при многократном нагреве и охлаждении, </a:t>
            </a:r>
            <a:r>
              <a:rPr lang="ru-RU" altLang="ru-RU" sz="2100" dirty="0" err="1" smtClean="0"/>
              <a:t>окалиностойкость</a:t>
            </a:r>
            <a:r>
              <a:rPr lang="ru-RU" altLang="ru-RU" sz="2100" dirty="0" smtClean="0"/>
              <a:t>, высокая теплопроводность для отвода теплоты от рабочих поверхностей штампа, высокая </a:t>
            </a:r>
            <a:r>
              <a:rPr lang="ru-RU" altLang="ru-RU" sz="2100" dirty="0" err="1" smtClean="0"/>
              <a:t>прокаливаемость</a:t>
            </a:r>
            <a:r>
              <a:rPr lang="ru-RU" altLang="ru-RU" sz="2100" dirty="0" smtClean="0"/>
              <a:t> для обеспечения высокой прочности по всему сечению инструмента.</a:t>
            </a:r>
            <a:br>
              <a:rPr lang="ru-RU" altLang="ru-RU" sz="2100" dirty="0" smtClean="0"/>
            </a:br>
            <a:r>
              <a:rPr lang="ru-RU" altLang="ru-RU" sz="2100" dirty="0" smtClean="0"/>
              <a:t>	Для изготовления молотовых штампов применяют хромоникелевые среднеуглеродистые стали 5ХНМ, 5ХНВ, 4ХСМФ. 	Вольфрам и молибден добавляют для снижения склонности к отпускной хрупкости. </a:t>
            </a:r>
            <a:br>
              <a:rPr lang="ru-RU" altLang="ru-RU" sz="2100" dirty="0" smtClean="0"/>
            </a:br>
            <a:r>
              <a:rPr lang="ru-RU" altLang="ru-RU" sz="2100" dirty="0" smtClean="0"/>
              <a:t>	После термической обработки, включающей закалку с температуры 760...820°С и отпуск при 460...540°С, сталь имеет структуру – сорбит или троостит и сорбит отпуска. Твердость 40...45 HRC.</a:t>
            </a:r>
            <a:br>
              <a:rPr lang="ru-RU" altLang="ru-RU" sz="2100" dirty="0" smtClean="0"/>
            </a:br>
            <a:r>
              <a:rPr lang="ru-RU" altLang="ru-RU" sz="2100" dirty="0" smtClean="0"/>
              <a:t>	Штампы горячего прессования работают в более тяжелых условиях. Для их изготовления применяются стали повышенной теплостойкости. Сталь 3Х2В8Ф сохраняет теплостойкость до 650°С, но наличие карбидов вольфрама снижает вязкость. Сталь 4Х5В2ФС имеет высокую вязкость. Повышенное содержание хрома и кремния значительно увеличивает </a:t>
            </a:r>
            <a:r>
              <a:rPr lang="ru-RU" altLang="ru-RU" sz="2100" dirty="0" err="1" smtClean="0"/>
              <a:t>окалиностойкость</a:t>
            </a:r>
            <a:r>
              <a:rPr lang="ru-RU" altLang="ru-RU" sz="2100" dirty="0" smtClean="0"/>
              <a:t> стали.</a:t>
            </a:r>
          </a:p>
        </p:txBody>
      </p:sp>
    </p:spTree>
    <p:extLst>
      <p:ext uri="{BB962C8B-B14F-4D97-AF65-F5344CB8AC3E}">
        <p14:creationId xmlns:p14="http://schemas.microsoft.com/office/powerpoint/2010/main" val="3746342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Номер слайда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153C15-1E99-4164-A00A-F5D41A894948}" type="slidenum">
              <a:rPr lang="ru-RU" altLang="ru-RU">
                <a:solidFill>
                  <a:schemeClr val="bg1"/>
                </a:solidFill>
              </a:rPr>
              <a:pPr eaLnBrk="1" hangingPunct="1"/>
              <a:t>18</a:t>
            </a:fld>
            <a:endParaRPr lang="ru-RU" altLang="ru-RU">
              <a:solidFill>
                <a:schemeClr val="bg1"/>
              </a:solidFill>
            </a:endParaRPr>
          </a:p>
        </p:txBody>
      </p:sp>
      <p:sp>
        <p:nvSpPr>
          <p:cNvPr id="16389" name="AutoShape 2"/>
          <p:cNvSpPr>
            <a:spLocks noGrp="1" noChangeArrowheads="1"/>
          </p:cNvSpPr>
          <p:nvPr>
            <p:ph type="title"/>
          </p:nvPr>
        </p:nvSpPr>
        <p:spPr>
          <a:xfrm>
            <a:off x="827088" y="260350"/>
            <a:ext cx="7924800" cy="1081088"/>
          </a:xfrm>
        </p:spPr>
        <p:txBody>
          <a:bodyPr>
            <a:noAutofit/>
          </a:bodyPr>
          <a:lstStyle/>
          <a:p>
            <a:pPr algn="ctr" eaLnBrk="1" hangingPunct="1"/>
            <a:r>
              <a:rPr lang="ru-RU" altLang="ru-RU" sz="3600" b="1" dirty="0" smtClean="0">
                <a:solidFill>
                  <a:srgbClr val="FF0000"/>
                </a:solidFill>
              </a:rPr>
              <a:t>Штамповые стали для горячего деформирования</a:t>
            </a:r>
          </a:p>
        </p:txBody>
      </p:sp>
      <p:sp>
        <p:nvSpPr>
          <p:cNvPr id="16390" name="Rectangle 3"/>
          <p:cNvSpPr>
            <a:spLocks noGrp="1" noChangeArrowheads="1"/>
          </p:cNvSpPr>
          <p:nvPr>
            <p:ph type="body" sz="half" idx="1"/>
          </p:nvPr>
        </p:nvSpPr>
        <p:spPr>
          <a:xfrm>
            <a:off x="228600" y="1341438"/>
            <a:ext cx="8664575" cy="2879725"/>
          </a:xfrm>
          <a:solidFill>
            <a:schemeClr val="bg1"/>
          </a:solidFill>
        </p:spPr>
        <p:txBody>
          <a:bodyPr/>
          <a:lstStyle/>
          <a:p>
            <a:pPr eaLnBrk="1" hangingPunct="1"/>
            <a:r>
              <a:rPr lang="ru-RU" altLang="ru-RU" sz="2400" b="1" dirty="0" smtClean="0"/>
              <a:t>Требование</a:t>
            </a:r>
            <a:r>
              <a:rPr lang="ru-RU" altLang="ru-RU" sz="2400" dirty="0" smtClean="0"/>
              <a:t>: </a:t>
            </a:r>
            <a:r>
              <a:rPr lang="ru-RU" altLang="ru-RU" sz="2000" dirty="0" smtClean="0"/>
              <a:t>высокая теплостойкость, вязкость, </a:t>
            </a:r>
            <a:r>
              <a:rPr lang="ru-RU" altLang="ru-RU" sz="2000" dirty="0" err="1" smtClean="0"/>
              <a:t>прокаливаемость</a:t>
            </a:r>
            <a:r>
              <a:rPr lang="ru-RU" altLang="ru-RU" sz="2000" dirty="0" smtClean="0"/>
              <a:t>, несклонность к отпускной хрупкости, </a:t>
            </a:r>
            <a:r>
              <a:rPr lang="ru-RU" altLang="ru-RU" sz="2000" dirty="0" err="1" smtClean="0"/>
              <a:t>разгаростойкость</a:t>
            </a:r>
            <a:r>
              <a:rPr lang="ru-RU" altLang="ru-RU" sz="2000" dirty="0" smtClean="0"/>
              <a:t> – выдерживать многократные</a:t>
            </a:r>
            <a:r>
              <a:rPr lang="en-US" altLang="ru-RU" sz="2000" dirty="0" smtClean="0"/>
              <a:t> </a:t>
            </a:r>
            <a:r>
              <a:rPr lang="ru-RU" altLang="ru-RU" sz="2000" dirty="0" smtClean="0"/>
              <a:t>нагревы и охлаждения без образования трещин</a:t>
            </a:r>
          </a:p>
          <a:p>
            <a:pPr eaLnBrk="1" hangingPunct="1"/>
            <a:r>
              <a:rPr lang="ru-RU" altLang="ru-RU" sz="2400" b="1" u="sng" dirty="0" smtClean="0">
                <a:solidFill>
                  <a:srgbClr val="FF0000"/>
                </a:solidFill>
              </a:rPr>
              <a:t>Штампы для ГКМ</a:t>
            </a:r>
            <a:r>
              <a:rPr lang="ru-RU" altLang="ru-RU" sz="2400" dirty="0" smtClean="0"/>
              <a:t> ( см. таблицу)  (600…700 </a:t>
            </a:r>
            <a:r>
              <a:rPr lang="ru-RU" altLang="ru-RU" sz="2400" baseline="30000" dirty="0" smtClean="0"/>
              <a:t>0</a:t>
            </a:r>
            <a:r>
              <a:rPr lang="ru-RU" altLang="ru-RU" sz="2400" dirty="0" smtClean="0"/>
              <a:t>С)</a:t>
            </a:r>
          </a:p>
          <a:p>
            <a:pPr eaLnBrk="1" hangingPunct="1"/>
            <a:r>
              <a:rPr lang="ru-RU" altLang="ru-RU" sz="2400" u="sng" dirty="0" smtClean="0">
                <a:solidFill>
                  <a:srgbClr val="FF0000"/>
                </a:solidFill>
              </a:rPr>
              <a:t>Молотовые штампы</a:t>
            </a:r>
            <a:r>
              <a:rPr lang="ru-RU" altLang="ru-RU" sz="2400" dirty="0" smtClean="0"/>
              <a:t> 5ХНМ, 5Х2МНФ, 4ХМФС до600</a:t>
            </a:r>
          </a:p>
        </p:txBody>
      </p:sp>
      <p:pic>
        <p:nvPicPr>
          <p:cNvPr id="16391" name="Picture 5" descr="p0091"/>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425" t="66599" r="3466" b="12257"/>
          <a:stretch/>
        </p:blipFill>
        <p:spPr>
          <a:xfrm>
            <a:off x="304800" y="3860800"/>
            <a:ext cx="8534400" cy="2692400"/>
          </a:xfrm>
          <a:noFill/>
        </p:spPr>
      </p:pic>
    </p:spTree>
    <p:extLst>
      <p:ext uri="{BB962C8B-B14F-4D97-AF65-F5344CB8AC3E}">
        <p14:creationId xmlns:p14="http://schemas.microsoft.com/office/powerpoint/2010/main" val="1432907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2417" y="260350"/>
            <a:ext cx="8195495" cy="806450"/>
          </a:xfrm>
        </p:spPr>
        <p:txBody>
          <a:bodyPr>
            <a:noAutofit/>
          </a:bodyPr>
          <a:lstStyle/>
          <a:p>
            <a:pPr algn="ctr"/>
            <a:r>
              <a:rPr lang="ru-RU" altLang="ru-RU" sz="3200" b="1" dirty="0">
                <a:solidFill>
                  <a:srgbClr val="FF0000"/>
                </a:solidFill>
              </a:rPr>
              <a:t>Стали для штампов горячего </a:t>
            </a:r>
            <a:r>
              <a:rPr lang="ru-RU" altLang="ru-RU" sz="3200" b="1" dirty="0" smtClean="0">
                <a:solidFill>
                  <a:srgbClr val="FF0000"/>
                </a:solidFill>
              </a:rPr>
              <a:t>деформирования</a:t>
            </a:r>
            <a:endParaRPr lang="ru-RU" altLang="ru-RU" sz="3200" b="1" dirty="0">
              <a:solidFill>
                <a:srgbClr val="FF0000"/>
              </a:solidFill>
            </a:endParaRPr>
          </a:p>
        </p:txBody>
      </p:sp>
      <p:sp>
        <p:nvSpPr>
          <p:cNvPr id="9219" name="Rectangle 3"/>
          <p:cNvSpPr>
            <a:spLocks noGrp="1" noChangeArrowheads="1"/>
          </p:cNvSpPr>
          <p:nvPr>
            <p:ph type="body" idx="1"/>
          </p:nvPr>
        </p:nvSpPr>
        <p:spPr>
          <a:xfrm>
            <a:off x="468312" y="1143000"/>
            <a:ext cx="8229600" cy="5289550"/>
          </a:xfrm>
        </p:spPr>
        <p:txBody>
          <a:bodyPr/>
          <a:lstStyle/>
          <a:p>
            <a:pPr>
              <a:lnSpc>
                <a:spcPct val="90000"/>
              </a:lnSpc>
              <a:buFontTx/>
              <a:buNone/>
            </a:pPr>
            <a:r>
              <a:rPr lang="ru-RU" altLang="ru-RU" sz="2400" dirty="0"/>
              <a:t>Для молотовых штампов применяются стали 5ХНМ, 5ХГМ, 5ХНСВ, 5ХНТ. Сталь 5ХГМ имеет пониженную пластичность из-за присутствия марганца вместо никеля. </a:t>
            </a:r>
          </a:p>
          <a:p>
            <a:pPr>
              <a:lnSpc>
                <a:spcPct val="90000"/>
              </a:lnSpc>
              <a:buFontTx/>
              <a:buNone/>
            </a:pPr>
            <a:r>
              <a:rPr lang="ru-RU" altLang="ru-RU" sz="2400" dirty="0"/>
              <a:t>Прессовый инструмент для горизонтально-ковочных машин и прессов, работающих при больших удельных давлениях и температурах, изготавливают из других легированных сталей (3Х2В8, 4Х5В3ФС–ЭИ958, 4Х2В5ФМ, 4Х3ВФ2М2). </a:t>
            </a:r>
          </a:p>
          <a:p>
            <a:pPr>
              <a:lnSpc>
                <a:spcPct val="90000"/>
              </a:lnSpc>
              <a:buFontTx/>
              <a:buNone/>
            </a:pPr>
            <a:r>
              <a:rPr lang="ru-RU" altLang="ru-RU" sz="2400" dirty="0"/>
              <a:t>После термообработки стали имеют такие свойства:</a:t>
            </a:r>
          </a:p>
          <a:p>
            <a:pPr>
              <a:lnSpc>
                <a:spcPct val="90000"/>
              </a:lnSpc>
            </a:pPr>
            <a:r>
              <a:rPr lang="ru-RU" altLang="ru-RU" sz="2400" dirty="0"/>
              <a:t>5ХГМ: </a:t>
            </a:r>
            <a:r>
              <a:rPr lang="el-GR" altLang="ru-RU" sz="2600" dirty="0">
                <a:cs typeface="Arial" panose="020B0604020202020204" pitchFamily="34" charset="0"/>
              </a:rPr>
              <a:t>σ</a:t>
            </a:r>
            <a:r>
              <a:rPr lang="ru-RU" altLang="ru-RU" sz="2600" baseline="-25000" dirty="0">
                <a:cs typeface="Arial" panose="020B0604020202020204" pitchFamily="34" charset="0"/>
              </a:rPr>
              <a:t>Т</a:t>
            </a:r>
            <a:r>
              <a:rPr lang="ru-RU" altLang="ru-RU" sz="2600" dirty="0">
                <a:cs typeface="Arial" panose="020B0604020202020204" pitchFamily="34" charset="0"/>
              </a:rPr>
              <a:t>=1450 МПа</a:t>
            </a:r>
            <a:r>
              <a:rPr lang="ru-RU" altLang="ru-RU" sz="2400" dirty="0"/>
              <a:t>, </a:t>
            </a:r>
            <a:r>
              <a:rPr lang="el-GR" altLang="ru-RU" sz="2600" dirty="0">
                <a:cs typeface="Arial" panose="020B0604020202020204" pitchFamily="34" charset="0"/>
              </a:rPr>
              <a:t>σ</a:t>
            </a:r>
            <a:r>
              <a:rPr lang="ru-RU" altLang="ru-RU" sz="2600" baseline="-25000" dirty="0">
                <a:cs typeface="Arial" panose="020B0604020202020204" pitchFamily="34" charset="0"/>
              </a:rPr>
              <a:t>В</a:t>
            </a:r>
            <a:r>
              <a:rPr lang="ru-RU" altLang="ru-RU" sz="2600" dirty="0">
                <a:cs typeface="Arial" panose="020B0604020202020204" pitchFamily="34" charset="0"/>
              </a:rPr>
              <a:t>= 1570 МПа</a:t>
            </a:r>
            <a:r>
              <a:rPr lang="ru-RU" altLang="ru-RU" sz="2400" dirty="0"/>
              <a:t>,  </a:t>
            </a:r>
            <a:r>
              <a:rPr lang="el-GR" altLang="ru-RU" sz="2400" dirty="0">
                <a:cs typeface="Arial" panose="020B0604020202020204" pitchFamily="34" charset="0"/>
              </a:rPr>
              <a:t>ε</a:t>
            </a:r>
            <a:r>
              <a:rPr lang="ru-RU" altLang="ru-RU" sz="2400" dirty="0"/>
              <a:t>=9</a:t>
            </a:r>
            <a:r>
              <a:rPr lang="uk-UA" altLang="ru-RU" sz="2400" dirty="0"/>
              <a:t>% , ψ=26%, </a:t>
            </a:r>
            <a:r>
              <a:rPr lang="ru-RU" altLang="ru-RU" sz="2400" dirty="0"/>
              <a:t>КС</a:t>
            </a:r>
            <a:r>
              <a:rPr lang="en-US" altLang="ru-RU" sz="2400" dirty="0"/>
              <a:t>U</a:t>
            </a:r>
            <a:r>
              <a:rPr lang="ru-RU" altLang="ru-RU" sz="2400" dirty="0"/>
              <a:t> = 36 Дж/см</a:t>
            </a:r>
            <a:r>
              <a:rPr lang="ru-RU" altLang="ru-RU" sz="2400" baseline="30000" dirty="0"/>
              <a:t>2</a:t>
            </a:r>
            <a:r>
              <a:rPr lang="ru-RU" altLang="ru-RU" sz="2400" dirty="0"/>
              <a:t>.</a:t>
            </a:r>
          </a:p>
          <a:p>
            <a:pPr>
              <a:lnSpc>
                <a:spcPct val="90000"/>
              </a:lnSpc>
            </a:pPr>
            <a:r>
              <a:rPr lang="ru-RU" altLang="ru-RU" sz="2400" dirty="0"/>
              <a:t>3Х2В8Ф: Твердость после закалки и низкого отпуска НВ 10</a:t>
            </a:r>
            <a:r>
              <a:rPr lang="ru-RU" altLang="ru-RU" sz="2400" baseline="30000" dirty="0"/>
              <a:t>-1</a:t>
            </a:r>
            <a:r>
              <a:rPr lang="ru-RU" altLang="ru-RU" sz="2400" dirty="0"/>
              <a:t>= 402-475 МПа.</a:t>
            </a:r>
          </a:p>
        </p:txBody>
      </p:sp>
    </p:spTree>
    <p:extLst>
      <p:ext uri="{BB962C8B-B14F-4D97-AF65-F5344CB8AC3E}">
        <p14:creationId xmlns:p14="http://schemas.microsoft.com/office/powerpoint/2010/main" val="1029100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0"/>
            <a:ext cx="8763000" cy="762000"/>
          </a:xfrm>
        </p:spPr>
        <p:txBody>
          <a:bodyPr/>
          <a:lstStyle/>
          <a:p>
            <a:pPr algn="ctr"/>
            <a:r>
              <a:rPr lang="ru-RU" b="1" dirty="0" smtClean="0">
                <a:solidFill>
                  <a:srgbClr val="FF0000"/>
                </a:solidFill>
              </a:rPr>
              <a:t>Стали для  штампов и пресс-форм</a:t>
            </a:r>
            <a:endParaRPr lang="ru-RU" dirty="0">
              <a:solidFill>
                <a:srgbClr val="FF0000"/>
              </a:solidFill>
            </a:endParaRPr>
          </a:p>
        </p:txBody>
      </p:sp>
      <p:graphicFrame>
        <p:nvGraphicFramePr>
          <p:cNvPr id="4" name="Содержимое 3"/>
          <p:cNvGraphicFramePr>
            <a:graphicFrameLocks noGrp="1"/>
          </p:cNvGraphicFramePr>
          <p:nvPr>
            <p:ph sz="quarter" idx="1"/>
            <p:extLst>
              <p:ext uri="{D42A27DB-BD31-4B8C-83A1-F6EECF244321}">
                <p14:modId xmlns:p14="http://schemas.microsoft.com/office/powerpoint/2010/main" val="1442884598"/>
              </p:ext>
            </p:extLst>
          </p:nvPr>
        </p:nvGraphicFramePr>
        <p:xfrm>
          <a:off x="0" y="914400"/>
          <a:ext cx="9144000" cy="65532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85749">
                <a:tc>
                  <a:txBody>
                    <a:bodyPr/>
                    <a:lstStyle/>
                    <a:p>
                      <a:r>
                        <a:rPr lang="ru-RU" dirty="0" smtClean="0"/>
                        <a:t>Стали для холодного прессования</a:t>
                      </a:r>
                      <a:endParaRPr lang="ru-RU" dirty="0"/>
                    </a:p>
                  </a:txBody>
                  <a:tcPr/>
                </a:tc>
                <a:tc>
                  <a:txBody>
                    <a:bodyPr/>
                    <a:lstStyle/>
                    <a:p>
                      <a:r>
                        <a:rPr lang="ru-RU" dirty="0" smtClean="0"/>
                        <a:t>Стали для горячего</a:t>
                      </a:r>
                      <a:r>
                        <a:rPr lang="ru-RU" baseline="0" dirty="0" smtClean="0"/>
                        <a:t>  прессования</a:t>
                      </a:r>
                      <a:endParaRPr lang="ru-RU" dirty="0"/>
                    </a:p>
                  </a:txBody>
                  <a:tcPr/>
                </a:tc>
                <a:extLst>
                  <a:ext uri="{0D108BD9-81ED-4DB2-BD59-A6C34878D82A}">
                    <a16:rowId xmlns:a16="http://schemas.microsoft.com/office/drawing/2014/main" val="10000"/>
                  </a:ext>
                </a:extLst>
              </a:tr>
              <a:tr h="2498978">
                <a:tc>
                  <a:txBody>
                    <a:bodyPr/>
                    <a:lstStyle/>
                    <a:p>
                      <a:r>
                        <a:rPr kumimoji="0" lang="ru-RU" sz="2000" kern="1200" dirty="0" smtClean="0">
                          <a:solidFill>
                            <a:schemeClr val="dk1"/>
                          </a:solidFill>
                          <a:latin typeface="+mn-lt"/>
                          <a:ea typeface="+mn-ea"/>
                          <a:cs typeface="+mn-cs"/>
                        </a:rPr>
                        <a:t>требования  к свойствам:  высокая твердость,  прочность, высокая износостойкость, вязкость, высокая </a:t>
                      </a:r>
                      <a:r>
                        <a:rPr kumimoji="0" lang="ru-RU" sz="2000" kern="1200" dirty="0" err="1" smtClean="0">
                          <a:solidFill>
                            <a:schemeClr val="dk1"/>
                          </a:solidFill>
                          <a:latin typeface="+mn-lt"/>
                          <a:ea typeface="+mn-ea"/>
                          <a:cs typeface="+mn-cs"/>
                        </a:rPr>
                        <a:t>прокаливаемость</a:t>
                      </a:r>
                      <a:endParaRPr lang="ru-RU" sz="2000" dirty="0"/>
                    </a:p>
                  </a:txBody>
                  <a:tcPr/>
                </a:tc>
                <a:tc>
                  <a:txBody>
                    <a:bodyPr/>
                    <a:lstStyle/>
                    <a:p>
                      <a:r>
                        <a:rPr kumimoji="0" lang="ru-RU" sz="2000" b="1" u="sng" kern="1200" dirty="0" smtClean="0">
                          <a:solidFill>
                            <a:schemeClr val="dk1"/>
                          </a:solidFill>
                          <a:latin typeface="+mn-lt"/>
                          <a:ea typeface="+mn-ea"/>
                          <a:cs typeface="+mn-cs"/>
                        </a:rPr>
                        <a:t>требования к свойствам:</a:t>
                      </a:r>
                      <a:r>
                        <a:rPr kumimoji="0" lang="ru-RU" sz="2000" kern="1200" dirty="0" smtClean="0">
                          <a:solidFill>
                            <a:schemeClr val="dk1"/>
                          </a:solidFill>
                          <a:latin typeface="+mn-lt"/>
                          <a:ea typeface="+mn-ea"/>
                          <a:cs typeface="+mn-cs"/>
                        </a:rPr>
                        <a:t> высокая сопротивляемость пластической деформации, высокая теплостойкостью,  высоким сопротивлением  термической усталости, высокая ударная вязкость, высокая </a:t>
                      </a:r>
                      <a:r>
                        <a:rPr kumimoji="0" lang="ru-RU" sz="2000" kern="1200" dirty="0" err="1" smtClean="0">
                          <a:solidFill>
                            <a:schemeClr val="dk1"/>
                          </a:solidFill>
                          <a:latin typeface="+mn-lt"/>
                          <a:ea typeface="+mn-ea"/>
                          <a:cs typeface="+mn-cs"/>
                        </a:rPr>
                        <a:t>прокаливаемость</a:t>
                      </a:r>
                      <a:endParaRPr lang="ru-RU" sz="2000" dirty="0"/>
                    </a:p>
                  </a:txBody>
                  <a:tcPr/>
                </a:tc>
                <a:extLst>
                  <a:ext uri="{0D108BD9-81ED-4DB2-BD59-A6C34878D82A}">
                    <a16:rowId xmlns:a16="http://schemas.microsoft.com/office/drawing/2014/main" val="10001"/>
                  </a:ext>
                </a:extLst>
              </a:tr>
              <a:tr h="519395">
                <a:tc>
                  <a:txBody>
                    <a:bodyPr/>
                    <a:lstStyle/>
                    <a:p>
                      <a:pPr algn="just">
                        <a:spcAft>
                          <a:spcPts val="0"/>
                        </a:spcAft>
                        <a:tabLst>
                          <a:tab pos="1514475" algn="l"/>
                        </a:tabLst>
                      </a:pPr>
                      <a:r>
                        <a:rPr lang="ru-RU" sz="2000" dirty="0">
                          <a:latin typeface="Times New Roman"/>
                          <a:ea typeface="Times New Roman"/>
                        </a:rPr>
                        <a:t>У10А –У12А,Х12Ф1,Х12М, Х12М</a:t>
                      </a:r>
                    </a:p>
                  </a:txBody>
                  <a:tcPr marL="68580" marR="68580" marT="0" marB="0"/>
                </a:tc>
                <a:tc>
                  <a:txBody>
                    <a:bodyPr/>
                    <a:lstStyle/>
                    <a:p>
                      <a:r>
                        <a:rPr kumimoji="0" lang="ru-RU" sz="2000" kern="1200" dirty="0" smtClean="0">
                          <a:solidFill>
                            <a:schemeClr val="dk1"/>
                          </a:solidFill>
                          <a:latin typeface="+mn-lt"/>
                          <a:ea typeface="+mn-ea"/>
                          <a:cs typeface="+mn-cs"/>
                        </a:rPr>
                        <a:t>5ХНМ,5ХГМ,5ХНВ, 5ХНТ, </a:t>
                      </a:r>
                      <a:endParaRPr lang="ru-RU" sz="2000" dirty="0"/>
                    </a:p>
                  </a:txBody>
                  <a:tcPr/>
                </a:tc>
                <a:extLst>
                  <a:ext uri="{0D108BD9-81ED-4DB2-BD59-A6C34878D82A}">
                    <a16:rowId xmlns:a16="http://schemas.microsoft.com/office/drawing/2014/main" val="10002"/>
                  </a:ext>
                </a:extLst>
              </a:tr>
              <a:tr h="971498">
                <a:tc>
                  <a:txBody>
                    <a:bodyPr/>
                    <a:lstStyle/>
                    <a:p>
                      <a:r>
                        <a:rPr kumimoji="0" lang="ru-RU" sz="2000" kern="1200" dirty="0" smtClean="0">
                          <a:solidFill>
                            <a:schemeClr val="dk1"/>
                          </a:solidFill>
                          <a:latin typeface="+mn-lt"/>
                          <a:ea typeface="+mn-ea"/>
                          <a:cs typeface="+mn-cs"/>
                        </a:rPr>
                        <a:t>Накатные ролики, плашки, фильеры</a:t>
                      </a:r>
                      <a:endParaRPr lang="ru-RU" sz="2000" dirty="0"/>
                    </a:p>
                  </a:txBody>
                  <a:tcPr/>
                </a:tc>
                <a:tc>
                  <a:txBody>
                    <a:bodyPr/>
                    <a:lstStyle/>
                    <a:p>
                      <a:pPr algn="just">
                        <a:spcAft>
                          <a:spcPts val="0"/>
                        </a:spcAft>
                        <a:tabLst>
                          <a:tab pos="1514475" algn="l"/>
                        </a:tabLst>
                      </a:pPr>
                      <a:r>
                        <a:rPr lang="ru-RU" sz="2000" dirty="0">
                          <a:latin typeface="Times New Roman"/>
                          <a:ea typeface="Times New Roman"/>
                        </a:rPr>
                        <a:t>Хвостовик  молотовых штампов, прессовый инструмент, штампы для горизонтальных ковочных машин,</a:t>
                      </a:r>
                    </a:p>
                  </a:txBody>
                  <a:tcPr marL="68580" marR="68580" marT="0" marB="0"/>
                </a:tc>
                <a:extLst>
                  <a:ext uri="{0D108BD9-81ED-4DB2-BD59-A6C34878D82A}">
                    <a16:rowId xmlns:a16="http://schemas.microsoft.com/office/drawing/2014/main" val="10003"/>
                  </a:ext>
                </a:extLst>
              </a:tr>
              <a:tr h="2077580">
                <a:tc>
                  <a:txBody>
                    <a:bodyPr/>
                    <a:lstStyle/>
                    <a:p>
                      <a:pPr algn="just">
                        <a:spcAft>
                          <a:spcPts val="0"/>
                        </a:spcAft>
                        <a:tabLst>
                          <a:tab pos="1514475" algn="l"/>
                        </a:tabLst>
                      </a:pPr>
                      <a:r>
                        <a:rPr lang="ru-RU" sz="2000" dirty="0" err="1">
                          <a:latin typeface="Times New Roman"/>
                          <a:ea typeface="Times New Roman"/>
                        </a:rPr>
                        <a:t>ТО:закалка</a:t>
                      </a:r>
                      <a:r>
                        <a:rPr lang="ru-RU" sz="2000" dirty="0">
                          <a:latin typeface="Times New Roman"/>
                          <a:ea typeface="Times New Roman"/>
                        </a:rPr>
                        <a:t> 1050-1070 градусов,  отпуск 150—180 градусов</a:t>
                      </a:r>
                      <a:r>
                        <a:rPr lang="ru-RU" sz="2000" dirty="0" smtClean="0">
                          <a:latin typeface="Times New Roman"/>
                          <a:ea typeface="Times New Roman"/>
                        </a:rPr>
                        <a:t>,</a:t>
                      </a:r>
                    </a:p>
                    <a:p>
                      <a:pPr algn="just">
                        <a:spcAft>
                          <a:spcPts val="0"/>
                        </a:spcAft>
                        <a:tabLst>
                          <a:tab pos="1514475" algn="l"/>
                        </a:tabLst>
                      </a:pPr>
                      <a:endParaRPr lang="ru-RU" sz="2000" dirty="0" smtClean="0">
                        <a:latin typeface="Times New Roman"/>
                        <a:ea typeface="Times New Roman"/>
                      </a:endParaRPr>
                    </a:p>
                    <a:p>
                      <a:pPr algn="just">
                        <a:spcAft>
                          <a:spcPts val="0"/>
                        </a:spcAft>
                        <a:tabLst>
                          <a:tab pos="1514475" algn="l"/>
                        </a:tabLst>
                      </a:pPr>
                      <a:endParaRPr lang="ru-RU" sz="2000" dirty="0" smtClean="0">
                        <a:latin typeface="Times New Roman"/>
                        <a:ea typeface="Times New Roman"/>
                      </a:endParaRPr>
                    </a:p>
                    <a:p>
                      <a:pPr algn="just">
                        <a:spcAft>
                          <a:spcPts val="0"/>
                        </a:spcAft>
                        <a:tabLst>
                          <a:tab pos="1514475" algn="l"/>
                        </a:tabLst>
                      </a:pPr>
                      <a:endParaRPr lang="ru-RU" sz="2000" dirty="0">
                        <a:latin typeface="Times New Roman"/>
                        <a:ea typeface="Times New Roman"/>
                      </a:endParaRPr>
                    </a:p>
                  </a:txBody>
                  <a:tcPr marL="68580" marR="68580"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tab pos="1514475" algn="l"/>
                        </a:tabLst>
                        <a:defRPr/>
                      </a:pPr>
                      <a:r>
                        <a:rPr lang="ru-RU" sz="2000" dirty="0" smtClean="0">
                          <a:latin typeface="Times New Roman"/>
                          <a:ea typeface="Times New Roman"/>
                        </a:rPr>
                        <a:t>ТО: отжиг 789-800 градусов,  высокий отпуск при 650-680 градусах, закалка при 820-860 градусах,</a:t>
                      </a:r>
                    </a:p>
                    <a:p>
                      <a:pPr algn="just">
                        <a:spcAft>
                          <a:spcPts val="0"/>
                        </a:spcAft>
                        <a:tabLst>
                          <a:tab pos="1514475" algn="l"/>
                        </a:tabLst>
                      </a:pPr>
                      <a:endParaRPr lang="ru-RU" sz="2000" dirty="0">
                        <a:latin typeface="Times New Roman"/>
                        <a:ea typeface="Times New Roman"/>
                      </a:endParaRPr>
                    </a:p>
                  </a:txBody>
                  <a:tcPr marL="68580" marR="68580" marT="0" marB="0"/>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922337"/>
          </a:xfrm>
        </p:spPr>
        <p:txBody>
          <a:bodyPr>
            <a:noAutofit/>
          </a:bodyPr>
          <a:lstStyle/>
          <a:p>
            <a:pPr algn="ctr" eaLnBrk="1" hangingPunct="1"/>
            <a:r>
              <a:rPr lang="ru-RU" altLang="ru-RU" sz="3600" b="1" i="1" dirty="0" smtClean="0">
                <a:solidFill>
                  <a:srgbClr val="FF0000"/>
                </a:solidFill>
              </a:rPr>
              <a:t>Стали </a:t>
            </a:r>
            <a:r>
              <a:rPr lang="ru-RU" altLang="ru-RU" sz="3600" b="1" i="1" dirty="0" smtClean="0">
                <a:solidFill>
                  <a:srgbClr val="FF0000"/>
                </a:solidFill>
              </a:rPr>
              <a:t>для измерительных </a:t>
            </a:r>
            <a:r>
              <a:rPr lang="ru-RU" altLang="ru-RU" sz="3600" b="1" i="1" dirty="0" smtClean="0">
                <a:solidFill>
                  <a:srgbClr val="FF0000"/>
                </a:solidFill>
              </a:rPr>
              <a:t>инструментов</a:t>
            </a:r>
            <a:endParaRPr lang="ru-RU" altLang="ru-RU" sz="3600" dirty="0" smtClean="0">
              <a:solidFill>
                <a:srgbClr val="FF0000"/>
              </a:solidFill>
            </a:endParaRPr>
          </a:p>
        </p:txBody>
      </p:sp>
      <p:sp>
        <p:nvSpPr>
          <p:cNvPr id="16387" name="Rectangle 3"/>
          <p:cNvSpPr>
            <a:spLocks noGrp="1" noChangeArrowheads="1"/>
          </p:cNvSpPr>
          <p:nvPr>
            <p:ph type="body" idx="1"/>
          </p:nvPr>
        </p:nvSpPr>
        <p:spPr>
          <a:xfrm>
            <a:off x="152400" y="1196975"/>
            <a:ext cx="8763000" cy="5245100"/>
          </a:xfrm>
        </p:spPr>
        <p:txBody>
          <a:bodyPr>
            <a:normAutofit/>
          </a:bodyPr>
          <a:lstStyle/>
          <a:p>
            <a:pPr eaLnBrk="1" hangingPunct="1">
              <a:lnSpc>
                <a:spcPct val="80000"/>
              </a:lnSpc>
              <a:buFontTx/>
              <a:buNone/>
            </a:pPr>
            <a:r>
              <a:rPr lang="ru-RU" altLang="ru-RU" sz="2100" dirty="0" smtClean="0"/>
              <a:t>		Основными требованиями, предъявляемыми к сталям, из которых изготавливаются измерительные инструменты, являются высокая твердость и износоустойчивость, стабильность в размерах в течение длительного времени. 	Последнее требование обеспечивается минимальным температурным коэффициентом линейного расширения и сведением к минимуму структурных превращений во времени.</a:t>
            </a:r>
          </a:p>
          <a:p>
            <a:pPr eaLnBrk="1" hangingPunct="1">
              <a:lnSpc>
                <a:spcPct val="80000"/>
              </a:lnSpc>
              <a:buFontTx/>
              <a:buNone/>
            </a:pPr>
            <a:r>
              <a:rPr lang="ru-RU" altLang="ru-RU" sz="2100" dirty="0" smtClean="0"/>
              <a:t>		Для изготовления измерительных инструментов применяются:</a:t>
            </a:r>
          </a:p>
          <a:p>
            <a:pPr eaLnBrk="1" hangingPunct="1">
              <a:lnSpc>
                <a:spcPct val="80000"/>
              </a:lnSpc>
              <a:buFontTx/>
              <a:buNone/>
            </a:pPr>
            <a:r>
              <a:rPr lang="ru-RU" altLang="ru-RU" sz="2100" dirty="0" smtClean="0"/>
              <a:t>		-  высокоуглеродистые инструментальные стали, легированные и углеродистые (стали У12, X, Х9, ХГ), после закалки и стабилизирующего низкотемпературного (120... 170 °С ) отпуска в течение 10...30 ч. До отпуска желательно провести обработку холодом. Получают твердость 62...67 HRC;</a:t>
            </a:r>
          </a:p>
          <a:p>
            <a:pPr eaLnBrk="1" hangingPunct="1">
              <a:lnSpc>
                <a:spcPct val="80000"/>
              </a:lnSpc>
              <a:buFontTx/>
              <a:buNone/>
            </a:pPr>
            <a:r>
              <a:rPr lang="ru-RU" altLang="ru-RU" sz="2100" dirty="0" smtClean="0"/>
              <a:t>		- малоуглеродистые стали (сталь 15, 20) после цементации и закалки с низким отпуском;</a:t>
            </a:r>
          </a:p>
          <a:p>
            <a:pPr eaLnBrk="1" hangingPunct="1">
              <a:lnSpc>
                <a:spcPct val="80000"/>
              </a:lnSpc>
              <a:buFontTx/>
              <a:buNone/>
            </a:pPr>
            <a:r>
              <a:rPr lang="ru-RU" altLang="ru-RU" sz="2100" dirty="0" smtClean="0"/>
              <a:t>		- </a:t>
            </a:r>
            <a:r>
              <a:rPr lang="ru-RU" altLang="ru-RU" sz="2100" dirty="0" err="1" smtClean="0"/>
              <a:t>нитралои</a:t>
            </a:r>
            <a:r>
              <a:rPr lang="ru-RU" altLang="ru-RU" sz="2100" dirty="0" smtClean="0"/>
              <a:t> (сталь 38ХМЮА) после азотирования на высокую </a:t>
            </a:r>
            <a:r>
              <a:rPr lang="ru-RU" altLang="ru-RU" sz="2100" dirty="0" smtClean="0"/>
              <a:t>твердость.</a:t>
            </a:r>
            <a:endParaRPr lang="ru-RU" altLang="ru-RU" sz="2100" dirty="0" smtClean="0"/>
          </a:p>
        </p:txBody>
      </p:sp>
    </p:spTree>
    <p:extLst>
      <p:ext uri="{BB962C8B-B14F-4D97-AF65-F5344CB8AC3E}">
        <p14:creationId xmlns:p14="http://schemas.microsoft.com/office/powerpoint/2010/main" val="1572465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52400"/>
            <a:ext cx="8458200" cy="762000"/>
          </a:xfrm>
        </p:spPr>
        <p:txBody>
          <a:bodyPr>
            <a:normAutofit fontScale="90000"/>
          </a:bodyPr>
          <a:lstStyle/>
          <a:p>
            <a:pPr algn="ctr"/>
            <a:r>
              <a:rPr lang="ru-RU" b="1" dirty="0" smtClean="0">
                <a:solidFill>
                  <a:srgbClr val="FF0000"/>
                </a:solidFill>
              </a:rPr>
              <a:t>Стали для измерительных </a:t>
            </a:r>
            <a:r>
              <a:rPr lang="ru-RU" b="1" dirty="0" smtClean="0">
                <a:solidFill>
                  <a:srgbClr val="FF0000"/>
                </a:solidFill>
              </a:rPr>
              <a:t>инструментов</a:t>
            </a:r>
            <a:endParaRPr lang="ru-RU" dirty="0">
              <a:solidFill>
                <a:srgbClr val="FF0000"/>
              </a:solidFill>
            </a:endParaRPr>
          </a:p>
        </p:txBody>
      </p:sp>
      <p:sp>
        <p:nvSpPr>
          <p:cNvPr id="3" name="Содержимое 2"/>
          <p:cNvSpPr>
            <a:spLocks noGrp="1"/>
          </p:cNvSpPr>
          <p:nvPr>
            <p:ph sz="quarter" idx="1"/>
          </p:nvPr>
        </p:nvSpPr>
        <p:spPr>
          <a:xfrm>
            <a:off x="349180" y="935334"/>
            <a:ext cx="8566220" cy="4343400"/>
          </a:xfrm>
        </p:spPr>
        <p:txBody>
          <a:bodyPr>
            <a:noAutofit/>
          </a:bodyPr>
          <a:lstStyle/>
          <a:p>
            <a:pPr marL="0" indent="0">
              <a:buNone/>
            </a:pPr>
            <a:r>
              <a:rPr lang="ru-RU" sz="2800" dirty="0" smtClean="0"/>
              <a:t>Требования к свойствам:  высокая износостойкость, малый коэффициент теплового расширения, ударная вязкость.</a:t>
            </a:r>
          </a:p>
          <a:p>
            <a:pPr marL="0" indent="0">
              <a:buNone/>
            </a:pPr>
            <a:r>
              <a:rPr lang="ru-RU" sz="2800" dirty="0" smtClean="0"/>
              <a:t>Структура: мартенсит</a:t>
            </a:r>
          </a:p>
          <a:p>
            <a:pPr marL="0" indent="0" algn="ctr">
              <a:buNone/>
            </a:pPr>
            <a:r>
              <a:rPr lang="ru-RU" sz="2800" dirty="0" smtClean="0"/>
              <a:t>ТО:</a:t>
            </a:r>
          </a:p>
          <a:p>
            <a:pPr lvl="0"/>
            <a:r>
              <a:rPr lang="ru-RU" sz="2800" dirty="0" smtClean="0"/>
              <a:t>Нормализация 850-860 градусов</a:t>
            </a:r>
          </a:p>
          <a:p>
            <a:pPr lvl="0"/>
            <a:r>
              <a:rPr lang="ru-RU" sz="2800" dirty="0" smtClean="0"/>
              <a:t> Отпуск 600 градусов длительностью до1 часа</a:t>
            </a:r>
          </a:p>
          <a:p>
            <a:pPr lvl="0"/>
            <a:r>
              <a:rPr lang="ru-RU" sz="2800" dirty="0" smtClean="0"/>
              <a:t>Обработка холодом – 70 градусов</a:t>
            </a:r>
          </a:p>
          <a:p>
            <a:pPr lvl="0"/>
            <a:r>
              <a:rPr lang="ru-RU" sz="2800" dirty="0" smtClean="0"/>
              <a:t>Отпуск  при температуре 120-130 градусов от 24 до 60 часов</a:t>
            </a:r>
          </a:p>
          <a:p>
            <a:pPr lvl="0"/>
            <a:r>
              <a:rPr lang="ru-RU" sz="2800" dirty="0" smtClean="0"/>
              <a:t>Шлифование</a:t>
            </a:r>
          </a:p>
          <a:p>
            <a:pPr lvl="0"/>
            <a:r>
              <a:rPr lang="ru-RU" sz="2800" dirty="0" smtClean="0"/>
              <a:t>Повторный отпуск 2-3 часа</a:t>
            </a:r>
          </a:p>
          <a:p>
            <a:endParaRPr lang="ru-RU"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4544" y="261257"/>
            <a:ext cx="7742255" cy="881743"/>
          </a:xfrm>
        </p:spPr>
        <p:txBody>
          <a:bodyPr/>
          <a:lstStyle/>
          <a:p>
            <a:r>
              <a:rPr lang="ru-RU" dirty="0" smtClean="0">
                <a:solidFill>
                  <a:srgbClr val="FF0000"/>
                </a:solidFill>
                <a:effectLst>
                  <a:outerShdw blurRad="38100" dist="38100" dir="2700000" algn="tl">
                    <a:srgbClr val="000000">
                      <a:alpha val="43137"/>
                    </a:srgbClr>
                  </a:outerShdw>
                </a:effectLst>
              </a:rPr>
              <a:t>Марки инструментальной стали</a:t>
            </a:r>
            <a:endParaRPr lang="ru-RU" dirty="0">
              <a:solidFill>
                <a:srgbClr val="FF0000"/>
              </a:solidFill>
              <a:effectLst>
                <a:outerShdw blurRad="38100" dist="38100" dir="2700000" algn="tl">
                  <a:srgbClr val="000000">
                    <a:alpha val="43137"/>
                  </a:srgbClr>
                </a:outerShdw>
              </a:effectLst>
            </a:endParaRPr>
          </a:p>
        </p:txBody>
      </p:sp>
      <p:graphicFrame>
        <p:nvGraphicFramePr>
          <p:cNvPr id="4" name="Содержимое 3"/>
          <p:cNvGraphicFramePr>
            <a:graphicFrameLocks noGrp="1"/>
          </p:cNvGraphicFramePr>
          <p:nvPr>
            <p:ph sz="quarter" idx="1"/>
            <p:extLst>
              <p:ext uri="{D42A27DB-BD31-4B8C-83A1-F6EECF244321}">
                <p14:modId xmlns:p14="http://schemas.microsoft.com/office/powerpoint/2010/main" val="1679437000"/>
              </p:ext>
            </p:extLst>
          </p:nvPr>
        </p:nvGraphicFramePr>
        <p:xfrm>
          <a:off x="93784" y="1371111"/>
          <a:ext cx="8839200" cy="5285817"/>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1860473">
                <a:tc>
                  <a:txBody>
                    <a:bodyPr/>
                    <a:lstStyle/>
                    <a:p>
                      <a:r>
                        <a:rPr kumimoji="0" lang="ru-RU" sz="2800" b="1" kern="1200" dirty="0" smtClean="0">
                          <a:solidFill>
                            <a:schemeClr val="lt1"/>
                          </a:solidFill>
                          <a:latin typeface="+mn-lt"/>
                          <a:ea typeface="+mn-ea"/>
                          <a:cs typeface="+mn-cs"/>
                        </a:rPr>
                        <a:t>Х, ШХ15,ХГ, сталь 20,20Х, сталь 50,55,40Х13-для измерительных инструментов</a:t>
                      </a:r>
                      <a:endParaRPr lang="ru-RU" sz="2800" dirty="0"/>
                    </a:p>
                  </a:txBody>
                  <a:tcPr/>
                </a:tc>
                <a:tc>
                  <a:txBody>
                    <a:bodyPr/>
                    <a:lstStyle/>
                    <a:p>
                      <a:pPr algn="just">
                        <a:spcAft>
                          <a:spcPts val="0"/>
                        </a:spcAft>
                        <a:tabLst>
                          <a:tab pos="1514475" algn="l"/>
                        </a:tabLst>
                      </a:pPr>
                      <a:r>
                        <a:rPr lang="ru-RU" sz="2800" dirty="0">
                          <a:latin typeface="Times New Roman"/>
                          <a:ea typeface="Times New Roman"/>
                        </a:rPr>
                        <a:t>для плоскопараллельных мер: Х,ШХ15, ХГ</a:t>
                      </a:r>
                    </a:p>
                  </a:txBody>
                  <a:tcPr marL="68580" marR="68580" marT="0" marB="0"/>
                </a:tc>
                <a:extLst>
                  <a:ext uri="{0D108BD9-81ED-4DB2-BD59-A6C34878D82A}">
                    <a16:rowId xmlns:a16="http://schemas.microsoft.com/office/drawing/2014/main" val="10000"/>
                  </a:ext>
                </a:extLst>
              </a:tr>
              <a:tr h="1800457">
                <a:tc>
                  <a:txBody>
                    <a:bodyPr/>
                    <a:lstStyle/>
                    <a:p>
                      <a:endParaRPr lang="ru-RU" dirty="0"/>
                    </a:p>
                  </a:txBody>
                  <a:tcPr/>
                </a:tc>
                <a:tc>
                  <a:txBody>
                    <a:bodyPr/>
                    <a:lstStyle/>
                    <a:p>
                      <a:r>
                        <a:rPr kumimoji="0" lang="ru-RU" sz="1800" kern="1200" dirty="0" smtClean="0">
                          <a:solidFill>
                            <a:schemeClr val="dk1"/>
                          </a:solidFill>
                          <a:latin typeface="+mn-lt"/>
                          <a:ea typeface="+mn-ea"/>
                          <a:cs typeface="+mn-cs"/>
                        </a:rPr>
                        <a:t>20,20Х ,Сталь 50,сталь 55 – скобы, шаблоны,  лекала</a:t>
                      </a:r>
                      <a:endParaRPr lang="ru-RU" dirty="0"/>
                    </a:p>
                  </a:txBody>
                  <a:tcPr/>
                </a:tc>
                <a:extLst>
                  <a:ext uri="{0D108BD9-81ED-4DB2-BD59-A6C34878D82A}">
                    <a16:rowId xmlns:a16="http://schemas.microsoft.com/office/drawing/2014/main" val="10001"/>
                  </a:ext>
                </a:extLst>
              </a:tr>
              <a:tr h="1260320">
                <a:tc>
                  <a:txBody>
                    <a:bodyPr/>
                    <a:lstStyle/>
                    <a:p>
                      <a:r>
                        <a:rPr kumimoji="0" lang="ru-RU" sz="1800" kern="1200" dirty="0" smtClean="0">
                          <a:solidFill>
                            <a:schemeClr val="dk1"/>
                          </a:solidFill>
                          <a:latin typeface="+mn-lt"/>
                          <a:ea typeface="+mn-ea"/>
                          <a:cs typeface="+mn-cs"/>
                        </a:rPr>
                        <a:t>ТО: цементация, закалка 790-810 градусов, отпуск 150-180 градусов  2-3 часа</a:t>
                      </a:r>
                      <a:endParaRPr lang="ru-RU" dirty="0"/>
                    </a:p>
                  </a:txBody>
                  <a:tcPr/>
                </a:tc>
                <a:tc>
                  <a:txBody>
                    <a:bodyPr/>
                    <a:lstStyle/>
                    <a:p>
                      <a:r>
                        <a:rPr kumimoji="0" lang="ru-RU" sz="1800" kern="1200" dirty="0" smtClean="0">
                          <a:solidFill>
                            <a:schemeClr val="dk1"/>
                          </a:solidFill>
                          <a:latin typeface="+mn-lt"/>
                          <a:ea typeface="+mn-ea"/>
                          <a:cs typeface="+mn-cs"/>
                        </a:rPr>
                        <a:t>ТО: индукционный нагрев, отпуск при 150-180 градусах 2-3 часа</a:t>
                      </a:r>
                      <a:endParaRPr lang="ru-RU" dirty="0"/>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544</TotalTime>
  <Words>795</Words>
  <Application>Microsoft Office PowerPoint</Application>
  <PresentationFormat>Экран (4:3)</PresentationFormat>
  <Paragraphs>112</Paragraphs>
  <Slides>23</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23</vt:i4>
      </vt:variant>
    </vt:vector>
  </HeadingPairs>
  <TitlesOfParts>
    <vt:vector size="32" baseType="lpstr">
      <vt:lpstr>Arial</vt:lpstr>
      <vt:lpstr>Calibri</vt:lpstr>
      <vt:lpstr>Cambria</vt:lpstr>
      <vt:lpstr>Franklin Gothic Book</vt:lpstr>
      <vt:lpstr>Perpetua</vt:lpstr>
      <vt:lpstr>Times New Roman</vt:lpstr>
      <vt:lpstr>Wingdings</vt:lpstr>
      <vt:lpstr>Wingdings 2</vt:lpstr>
      <vt:lpstr>Справедливость</vt:lpstr>
      <vt:lpstr>Штамповые стали</vt:lpstr>
      <vt:lpstr>Инструментальные стали. Основные понятия</vt:lpstr>
      <vt:lpstr>Классификация штамповых сталей </vt:lpstr>
      <vt:lpstr>Холодная штамповка</vt:lpstr>
      <vt:lpstr> Стали для штампов холодной штамповки </vt:lpstr>
      <vt:lpstr>Основные требования к сталям для штампов холодной штамповки</vt:lpstr>
      <vt:lpstr>Классификация сталей для штампов холодной штамповки</vt:lpstr>
      <vt:lpstr>Стали для вырубных и пробивных штампов</vt:lpstr>
      <vt:lpstr>Гибка</vt:lpstr>
      <vt:lpstr>Стали с высокой ударной вязкостью </vt:lpstr>
      <vt:lpstr>Схема накатки роликами</vt:lpstr>
      <vt:lpstr>Стали с высокой ударной вязкостью</vt:lpstr>
      <vt:lpstr>Штамповые стали</vt:lpstr>
      <vt:lpstr>Для более крупных изделий применяют легированные стали X, Х9, Х6ВФ.   Для повышения износостойкости инструмента после термической обработки проводят цианирование или хромирование рабочих поверхностей.  Для уменьшения брака при закалке необходимо медленное охлаждение в области температур мартенситного превращения (например, закалка из воды в масло для углеродистых сталей, ступенчатая закалка для легированных сталей).  Если штамповый инструмент испытывает ударные нагрузки, то используют стали, обладающие большей вязкостью (стали 4ХС4, 5ХНМ). Это достигается снижением содержания углерода, введением легирующих элементов и соответствующей термической обработкой.   После закалки проводят высокий отпуск при температуре 480...580°С, что обеспечивает твердость 38...45 HRC.</vt:lpstr>
      <vt:lpstr>Штамповые стали для холодного деформирования</vt:lpstr>
      <vt:lpstr>Стали для штампов холодного деформирования</vt:lpstr>
      <vt:lpstr> Стали для штампов горячего деформирования  Дополнительно к общим требованиям, от сталей этой группы требуется устойчивость против образования трещин при многократном нагреве и охлаждении, окалиностойкость, высокая теплопроводность для отвода теплоты от рабочих поверхностей штампа, высокая прокаливаемость для обеспечения высокой прочности по всему сечению инструмента.  Для изготовления молотовых штампов применяют хромоникелевые среднеуглеродистые стали 5ХНМ, 5ХНВ, 4ХСМФ.  Вольфрам и молибден добавляют для снижения склонности к отпускной хрупкости.   После термической обработки, включающей закалку с температуры 760...820°С и отпуск при 460...540°С, сталь имеет структуру – сорбит или троостит и сорбит отпуска. Твердость 40...45 HRC.  Штампы горячего прессования работают в более тяжелых условиях. Для их изготовления применяются стали повышенной теплостойкости. Сталь 3Х2В8Ф сохраняет теплостойкость до 650°С, но наличие карбидов вольфрама снижает вязкость. Сталь 4Х5В2ФС имеет высокую вязкость. Повышенное содержание хрома и кремния значительно увеличивает окалиностойкость стали.</vt:lpstr>
      <vt:lpstr>Штамповые стали для горячего деформирования</vt:lpstr>
      <vt:lpstr>Стали для штампов горячего деформирования</vt:lpstr>
      <vt:lpstr>Стали для  штампов и пресс-форм</vt:lpstr>
      <vt:lpstr>Стали для измерительных инструментов</vt:lpstr>
      <vt:lpstr>Стали для измерительных инструментов</vt:lpstr>
      <vt:lpstr>Марки инструментальной стали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Раздел  СТАЛИ</dc:title>
  <dc:creator>Dell</dc:creator>
  <cp:lastModifiedBy>Dell</cp:lastModifiedBy>
  <cp:revision>55</cp:revision>
  <dcterms:modified xsi:type="dcterms:W3CDTF">2025-12-11T18:25:05Z</dcterms:modified>
</cp:coreProperties>
</file>